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5" r:id="rId2"/>
    <p:sldId id="274" r:id="rId3"/>
    <p:sldId id="285" r:id="rId4"/>
    <p:sldId id="258" r:id="rId5"/>
    <p:sldId id="282" r:id="rId6"/>
    <p:sldId id="298" r:id="rId7"/>
    <p:sldId id="299" r:id="rId8"/>
    <p:sldId id="283" r:id="rId9"/>
    <p:sldId id="290" r:id="rId10"/>
    <p:sldId id="291" r:id="rId11"/>
    <p:sldId id="292" r:id="rId12"/>
    <p:sldId id="293" r:id="rId13"/>
    <p:sldId id="294" r:id="rId14"/>
    <p:sldId id="295" r:id="rId15"/>
    <p:sldId id="286" r:id="rId16"/>
    <p:sldId id="287" r:id="rId17"/>
    <p:sldId id="288" r:id="rId18"/>
    <p:sldId id="289" r:id="rId19"/>
    <p:sldId id="261" r:id="rId20"/>
    <p:sldId id="279" r:id="rId21"/>
    <p:sldId id="263" r:id="rId22"/>
    <p:sldId id="264" r:id="rId23"/>
    <p:sldId id="265" r:id="rId24"/>
    <p:sldId id="296" r:id="rId25"/>
    <p:sldId id="297" r:id="rId26"/>
    <p:sldId id="266" r:id="rId27"/>
    <p:sldId id="267" r:id="rId28"/>
    <p:sldId id="268" r:id="rId29"/>
    <p:sldId id="269" r:id="rId30"/>
    <p:sldId id="270" r:id="rId31"/>
    <p:sldId id="271" r:id="rId32"/>
    <p:sldId id="273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800000"/>
    <a:srgbClr val="FF0000"/>
    <a:srgbClr val="FF9999"/>
    <a:srgbClr val="EEECE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585" autoAdjust="0"/>
    <p:restoredTop sz="94660" autoAdjust="0"/>
  </p:normalViewPr>
  <p:slideViewPr>
    <p:cSldViewPr>
      <p:cViewPr varScale="1">
        <p:scale>
          <a:sx n="77" d="100"/>
          <a:sy n="77" d="100"/>
        </p:scale>
        <p:origin x="-9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5FB63-7FE9-46B8-9218-7725C37CA33D}" type="datetimeFigureOut">
              <a:rPr lang="zh-CN" altLang="en-US" smtClean="0"/>
              <a:pPr/>
              <a:t>2013-4-8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B2F71-6A15-4F67-B705-3C76589E62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9C4EC-F90A-4641-BB8C-31D1FFC3879C}" type="datetimeFigureOut">
              <a:rPr lang="zh-CN" altLang="en-US" smtClean="0"/>
              <a:pPr/>
              <a:t>2013-4-8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E76FB-3CE6-4013-BF57-6E83CFA6BA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38426"/>
            <a:ext cx="9144001" cy="6819574"/>
          </a:xfrm>
          <a:prstGeom prst="rect">
            <a:avLst/>
          </a:prstGeom>
        </p:spPr>
      </p:pic>
      <p:pic>
        <p:nvPicPr>
          <p:cNvPr id="7" name="內容版面配置區 5" descr="Inventec Logo_Min.wmf"/>
          <p:cNvPicPr>
            <a:picLocks noChangeAspect="1"/>
          </p:cNvPicPr>
          <p:nvPr userDrawn="1"/>
        </p:nvPicPr>
        <p:blipFill>
          <a:blip r:embed="rId3"/>
          <a:srcRect t="28120" b="31445"/>
          <a:stretch>
            <a:fillRect/>
          </a:stretch>
        </p:blipFill>
        <p:spPr bwMode="auto">
          <a:xfrm>
            <a:off x="7365537" y="6500834"/>
            <a:ext cx="1849933" cy="25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-3161" y="-5871"/>
            <a:ext cx="9147161" cy="371377"/>
          </a:xfrm>
          <a:prstGeom prst="rect">
            <a:avLst/>
          </a:prstGeom>
          <a:solidFill>
            <a:srgbClr val="C00000"/>
          </a:solidFill>
          <a:ln>
            <a:solidFill>
              <a:srgbClr val="2F2F9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420" tIns="37710" rIns="75420" bIns="37710" anchor="ctr"/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  <a:latin typeface="Futura Hv" pitchFamily="34" charset="0"/>
            </a:endParaRPr>
          </a:p>
        </p:txBody>
      </p:sp>
      <p:sp>
        <p:nvSpPr>
          <p:cNvPr id="4" name="对角圆角矩形 3">
            <a:hlinkClick r:id="rId2" action="ppaction://hlinksldjump"/>
          </p:cNvPr>
          <p:cNvSpPr/>
          <p:nvPr userDrawn="1"/>
        </p:nvSpPr>
        <p:spPr bwMode="auto">
          <a:xfrm>
            <a:off x="165195" y="81169"/>
            <a:ext cx="642390" cy="21503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1635" tIns="40817" rIns="81635" bIns="40817" anchor="ctr"/>
          <a:lstStyle/>
          <a:p>
            <a:pPr algn="ctr">
              <a:defRPr/>
            </a:pPr>
            <a:r>
              <a:rPr lang="en-US" altLang="zh-CN" sz="1100" dirty="0" smtClean="0">
                <a:solidFill>
                  <a:schemeClr val="tx1"/>
                </a:solidFill>
                <a:latin typeface="Impact" pitchFamily="34" charset="0"/>
              </a:rPr>
              <a:t>HOME</a:t>
            </a:r>
            <a:endParaRPr lang="zh-CN" altLang="en-US" sz="11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4581350" cy="33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ctr" anchorCtr="0" compatLnSpc="1">
            <a:prstTxWarp prst="textNoShape">
              <a:avLst/>
            </a:prstTxWarp>
          </a:bodyPr>
          <a:lstStyle>
            <a:lvl1pPr algn="ctr">
              <a:def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Futura Bk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ctr" defTabSz="7541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38426"/>
            <a:ext cx="9144001" cy="6819574"/>
          </a:xfrm>
          <a:prstGeom prst="rect">
            <a:avLst/>
          </a:prstGeom>
        </p:spPr>
      </p:pic>
      <p:pic>
        <p:nvPicPr>
          <p:cNvPr id="3" name="Picture 2" descr="background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-10000"/>
            <a:grayscl/>
          </a:blip>
          <a:srcRect l="6351" t="1972" r="1305"/>
          <a:stretch>
            <a:fillRect/>
          </a:stretch>
        </p:blipFill>
        <p:spPr bwMode="auto">
          <a:xfrm>
            <a:off x="500034" y="857232"/>
            <a:ext cx="8418541" cy="536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內容版面配置區 5" descr="Inventec Logo_Min.wmf"/>
          <p:cNvPicPr>
            <a:picLocks noChangeAspect="1"/>
          </p:cNvPicPr>
          <p:nvPr userDrawn="1"/>
        </p:nvPicPr>
        <p:blipFill>
          <a:blip r:embed="rId4"/>
          <a:srcRect t="28120" b="31445"/>
          <a:stretch>
            <a:fillRect/>
          </a:stretch>
        </p:blipFill>
        <p:spPr bwMode="auto">
          <a:xfrm>
            <a:off x="7365537" y="6500834"/>
            <a:ext cx="1849933" cy="25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8426"/>
            <a:ext cx="9144001" cy="6819574"/>
          </a:xfrm>
          <a:prstGeom prst="rect">
            <a:avLst/>
          </a:prstGeom>
        </p:spPr>
      </p:pic>
      <p:pic>
        <p:nvPicPr>
          <p:cNvPr id="8" name="內容版面配置區 5" descr="Inventec Logo_Min.wmf"/>
          <p:cNvPicPr>
            <a:picLocks noChangeAspect="1"/>
          </p:cNvPicPr>
          <p:nvPr/>
        </p:nvPicPr>
        <p:blipFill>
          <a:blip r:embed="rId7"/>
          <a:srcRect t="28120" b="31445"/>
          <a:stretch>
            <a:fillRect/>
          </a:stretch>
        </p:blipFill>
        <p:spPr bwMode="auto">
          <a:xfrm>
            <a:off x="7365537" y="6500834"/>
            <a:ext cx="1849933" cy="25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790090" y="6448032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5B730D7-2DF3-4B53-A890-1F0FAA226408}" type="slidenum"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</a:rPr>
              <a:pPr/>
              <a:t>‹#›</a:t>
            </a:fld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Cambr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5" descr="Inventec Logo_Min.wmf"/>
          <p:cNvPicPr>
            <a:picLocks noChangeAspect="1"/>
          </p:cNvPicPr>
          <p:nvPr/>
        </p:nvPicPr>
        <p:blipFill>
          <a:blip r:embed="rId2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72063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57620" y="2689310"/>
            <a:ext cx="528638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Cambria" pitchFamily="18" charset="0"/>
                <a:ea typeface="BatangChe" pitchFamily="49" charset="-127"/>
              </a:rPr>
              <a:t>RCTO Flow</a:t>
            </a:r>
            <a:r>
              <a:rPr lang="zh-CN" altLang="en-US" sz="3200" dirty="0" smtClean="0">
                <a:latin typeface="Cambria" pitchFamily="18" charset="0"/>
                <a:ea typeface="BatangChe" pitchFamily="49" charset="-127"/>
              </a:rPr>
              <a:t> </a:t>
            </a:r>
            <a:r>
              <a:rPr lang="en-US" altLang="zh-CN" sz="3200" dirty="0" smtClean="0">
                <a:latin typeface="Cambria" pitchFamily="18" charset="0"/>
                <a:ea typeface="BatangChe" pitchFamily="49" charset="-127"/>
              </a:rPr>
              <a:t>Chart——146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4944526" cy="330278"/>
          </a:xfrm>
        </p:spPr>
        <p:txBody>
          <a:bodyPr/>
          <a:lstStyle/>
          <a:p>
            <a:r>
              <a:rPr lang="en-US" altLang="zh-CN" dirty="0" smtClean="0"/>
              <a:t>Combine LCM CT Label and Print PN# Label</a:t>
            </a:r>
            <a:endParaRPr lang="zh-CN" altLang="en-US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0" y="500042"/>
            <a:ext cx="9143999" cy="6000792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:</a:t>
            </a: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FRU/Option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27.RTCO HP PN label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Input: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LCM CT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baseline="0" dirty="0" smtClean="0">
                <a:latin typeface="+mj-lt"/>
                <a:ea typeface="华文细黑" pitchFamily="2" charset="-122"/>
              </a:rPr>
              <a:t>Print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HP PN#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Label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 l="22984" t="28094" r="42635" b="36667"/>
          <a:stretch>
            <a:fillRect/>
          </a:stretch>
        </p:blipFill>
        <p:spPr bwMode="auto">
          <a:xfrm>
            <a:off x="4071934" y="1785926"/>
            <a:ext cx="4500594" cy="288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ocuments and Settings\IES11FQ27\桌面\新建文件夹\120416111238.jpg"/>
          <p:cNvPicPr>
            <a:picLocks noChangeAspect="1" noChangeArrowheads="1"/>
          </p:cNvPicPr>
          <p:nvPr/>
        </p:nvPicPr>
        <p:blipFill>
          <a:blip r:embed="rId3" cstate="print"/>
          <a:srcRect l="35299" t="48648" r="30746" b="31352"/>
          <a:stretch>
            <a:fillRect/>
          </a:stretch>
        </p:blipFill>
        <p:spPr bwMode="auto">
          <a:xfrm>
            <a:off x="785786" y="1857364"/>
            <a:ext cx="3193144" cy="1410611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478632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068" lvl="0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dirty="0" smtClean="0">
                <a:ea typeface="华文细黑" pitchFamily="2" charset="-122"/>
              </a:rPr>
              <a:t>逻辑说明</a:t>
            </a:r>
            <a:endParaRPr lang="en-US" altLang="zh-CN" dirty="0" smtClean="0">
              <a:ea typeface="华文细黑" pitchFamily="2" charset="-122"/>
            </a:endParaRPr>
          </a:p>
          <a:p>
            <a:pPr marL="541068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dirty="0" smtClean="0">
                <a:ea typeface="华文细黑" pitchFamily="2" charset="-122"/>
              </a:rPr>
              <a:t>	</a:t>
            </a:r>
            <a:r>
              <a:rPr lang="zh-CN" altLang="en-US" dirty="0" smtClean="0">
                <a:ea typeface="华文细黑" pitchFamily="2" charset="-122"/>
              </a:rPr>
              <a:t>根据</a:t>
            </a:r>
            <a:r>
              <a:rPr lang="en-US" altLang="zh-CN" dirty="0" smtClean="0">
                <a:ea typeface="华文细黑" pitchFamily="2" charset="-122"/>
              </a:rPr>
              <a:t>LCM CT</a:t>
            </a:r>
            <a:r>
              <a:rPr lang="zh-CN" altLang="en-US" dirty="0" smtClean="0">
                <a:ea typeface="华文细黑" pitchFamily="2" charset="-122"/>
              </a:rPr>
              <a:t>前五码产出</a:t>
            </a:r>
            <a:r>
              <a:rPr lang="en-US" altLang="zh-CN" dirty="0" smtClean="0">
                <a:ea typeface="华文细黑" pitchFamily="2" charset="-122"/>
              </a:rPr>
              <a:t>HP PN Label</a:t>
            </a:r>
          </a:p>
          <a:p>
            <a:pPr marL="541068" lvl="0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dirty="0" smtClean="0">
                <a:ea typeface="华文细黑" pitchFamily="2" charset="-122"/>
              </a:rPr>
              <a:t>卡站逻辑</a:t>
            </a:r>
            <a:endParaRPr lang="en-US" altLang="zh-CN" dirty="0" smtClean="0">
              <a:ea typeface="华文细黑" pitchFamily="2" charset="-122"/>
            </a:endParaRPr>
          </a:p>
          <a:p>
            <a:pPr marL="541068" lvl="0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dirty="0" smtClean="0">
                <a:ea typeface="华文细黑" pitchFamily="2" charset="-122"/>
              </a:rPr>
              <a:t>	</a:t>
            </a:r>
            <a:r>
              <a:rPr lang="zh-CN" altLang="en-US" dirty="0" smtClean="0">
                <a:ea typeface="华文细黑" pitchFamily="2" charset="-122"/>
              </a:rPr>
              <a:t>如果</a:t>
            </a:r>
            <a:r>
              <a:rPr lang="en-US" altLang="zh-CN" dirty="0" smtClean="0">
                <a:ea typeface="华文细黑" pitchFamily="2" charset="-122"/>
              </a:rPr>
              <a:t>CT</a:t>
            </a:r>
            <a:r>
              <a:rPr lang="zh-CN" altLang="en-US" dirty="0" smtClean="0">
                <a:ea typeface="华文细黑" pitchFamily="2" charset="-122"/>
              </a:rPr>
              <a:t>前五码在</a:t>
            </a:r>
            <a:r>
              <a:rPr lang="en-US" altLang="zh-CN" dirty="0" err="1" smtClean="0">
                <a:ea typeface="华文细黑" pitchFamily="2" charset="-122"/>
              </a:rPr>
              <a:t>Bom</a:t>
            </a:r>
            <a:r>
              <a:rPr lang="zh-CN" altLang="en-US" dirty="0" smtClean="0">
                <a:ea typeface="华文细黑" pitchFamily="2" charset="-122"/>
              </a:rPr>
              <a:t>中对应的</a:t>
            </a:r>
            <a:r>
              <a:rPr lang="en-US" altLang="zh-CN" dirty="0" smtClean="0">
                <a:ea typeface="华文细黑" pitchFamily="2" charset="-122"/>
              </a:rPr>
              <a:t>Model</a:t>
            </a:r>
            <a:r>
              <a:rPr lang="zh-CN" altLang="en-US" dirty="0" smtClean="0">
                <a:ea typeface="华文细黑" pitchFamily="2" charset="-122"/>
              </a:rPr>
              <a:t>与</a:t>
            </a:r>
            <a:r>
              <a:rPr lang="en-US" altLang="zh-CN" dirty="0" err="1" smtClean="0">
                <a:ea typeface="华文细黑" pitchFamily="2" charset="-122"/>
              </a:rPr>
              <a:t>PoData</a:t>
            </a:r>
            <a:r>
              <a:rPr lang="zh-CN" altLang="en-US" dirty="0" smtClean="0">
                <a:ea typeface="华文细黑" pitchFamily="2" charset="-122"/>
              </a:rPr>
              <a:t>中所对应的</a:t>
            </a:r>
            <a:r>
              <a:rPr lang="en-US" altLang="zh-CN" dirty="0" smtClean="0">
                <a:ea typeface="华文细黑" pitchFamily="2" charset="-122"/>
              </a:rPr>
              <a:t>Model</a:t>
            </a:r>
            <a:r>
              <a:rPr lang="zh-CN" altLang="en-US" dirty="0" smtClean="0">
                <a:ea typeface="华文细黑" pitchFamily="2" charset="-122"/>
              </a:rPr>
              <a:t>不一致，则卡站</a:t>
            </a:r>
            <a:endParaRPr lang="en-US" altLang="zh-CN" dirty="0" smtClean="0"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730344" cy="330278"/>
          </a:xfrm>
        </p:spPr>
        <p:txBody>
          <a:bodyPr/>
          <a:lstStyle/>
          <a:p>
            <a:r>
              <a:rPr lang="en-US" altLang="zh-CN" dirty="0" smtClean="0"/>
              <a:t>Combine PLT and Print LCM Pallet Number Label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1928826"/>
          </a:xfrm>
          <a:prstGeom prst="rect">
            <a:avLst/>
          </a:prstGeom>
        </p:spPr>
        <p:txBody>
          <a:bodyPr/>
          <a:lstStyle/>
          <a:p>
            <a:pPr marL="539750" lvl="2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FRU/Option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20.Pallet Collection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RCTO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</a:t>
            </a:r>
            <a:endParaRPr lang="en-US" altLang="zh-CN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: 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Carton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No</a:t>
            </a:r>
            <a:endParaRPr lang="en-US" altLang="zh-TW" dirty="0" smtClean="0">
              <a:latin typeface="华文细黑" pitchFamily="2" charset="-122"/>
              <a:ea typeface="华文细黑" pitchFamily="2" charset="-12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输出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打印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Pallet Number Label</a:t>
            </a: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批次档：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PLT_RCTO.BAT</a:t>
            </a:r>
            <a:endParaRPr lang="zh-TW" altLang="en-US" dirty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-32" y="3357562"/>
            <a:ext cx="914403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39750" lvl="1" indent="-357188">
              <a:lnSpc>
                <a:spcPct val="150000"/>
              </a:lnSpc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备注：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此张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SOP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代替原来的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146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Combine PLT and Print  Pallet Label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）；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刷一个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Carton No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，产生一个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Pallet Number Label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；贴附在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Carton Label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下面；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按照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Label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上面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show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出的库位号，直接将箱子搬至对应库位的栈板上。</a:t>
            </a: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imSun" pitchFamily="2" charset="-122"/>
              <a:cs typeface="+mn-cs"/>
            </a:endParaRPr>
          </a:p>
        </p:txBody>
      </p:sp>
      <p:sp>
        <p:nvSpPr>
          <p:cNvPr id="7" name="饼形 6">
            <a:hlinkClick r:id="rId2" action="ppaction://hlinksldjump"/>
          </p:cNvPr>
          <p:cNvSpPr/>
          <p:nvPr/>
        </p:nvSpPr>
        <p:spPr>
          <a:xfrm>
            <a:off x="8715404" y="6143644"/>
            <a:ext cx="252000" cy="252000"/>
          </a:xfrm>
          <a:prstGeom prst="pie">
            <a:avLst>
              <a:gd name="adj1" fmla="val 0"/>
              <a:gd name="adj2" fmla="val 18714245"/>
            </a:avLst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2851" t="28125" r="20312" b="10000"/>
          <a:stretch>
            <a:fillRect/>
          </a:stretch>
        </p:blipFill>
        <p:spPr bwMode="auto">
          <a:xfrm>
            <a:off x="5429256" y="1571612"/>
            <a:ext cx="2874962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27"/>
          <p:cNvGrpSpPr>
            <a:grpSpLocks/>
          </p:cNvGrpSpPr>
          <p:nvPr/>
        </p:nvGrpSpPr>
        <p:grpSpPr bwMode="auto">
          <a:xfrm>
            <a:off x="1571604" y="1714488"/>
            <a:ext cx="3160713" cy="841375"/>
            <a:chOff x="3077028" y="4339774"/>
            <a:chExt cx="3161452" cy="841828"/>
          </a:xfrm>
        </p:grpSpPr>
        <p:pic>
          <p:nvPicPr>
            <p:cNvPr id="10" name="图片 15" descr="20120208_164014.jpg"/>
            <p:cNvPicPr>
              <a:picLocks noChangeAspect="1"/>
            </p:cNvPicPr>
            <p:nvPr/>
          </p:nvPicPr>
          <p:blipFill>
            <a:blip r:embed="rId4"/>
            <a:srcRect l="5766" t="46138" r="81958" b="12946"/>
            <a:stretch>
              <a:fillRect/>
            </a:stretch>
          </p:blipFill>
          <p:spPr bwMode="auto">
            <a:xfrm rot="5400000">
              <a:off x="3708400" y="3708402"/>
              <a:ext cx="841828" cy="210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5500691" y="4418988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栈板号</a:t>
              </a:r>
            </a:p>
          </p:txBody>
        </p:sp>
        <p:sp>
          <p:nvSpPr>
            <p:cNvPr id="12" name="矩形 19"/>
            <p:cNvSpPr>
              <a:spLocks noChangeArrowheads="1"/>
            </p:cNvSpPr>
            <p:nvPr/>
          </p:nvSpPr>
          <p:spPr bwMode="auto">
            <a:xfrm>
              <a:off x="5515205" y="4709273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库位号</a:t>
              </a: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>
              <a:off x="4774463" y="4600264"/>
              <a:ext cx="757414" cy="1588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>
              <a:off x="4782402" y="4870284"/>
              <a:ext cx="755827" cy="1588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 txBox="1">
            <a:spLocks/>
          </p:cNvSpPr>
          <p:nvPr/>
        </p:nvSpPr>
        <p:spPr bwMode="auto">
          <a:xfrm>
            <a:off x="0" y="714356"/>
            <a:ext cx="9144000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逻辑说明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imSun" pitchFamily="2" charset="-122"/>
              <a:cs typeface="+mn-cs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Input Carton ID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，通过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OptDet</a:t>
            </a:r>
            <a:r>
              <a:rPr lang="zh-CN" altLang="en-US" sz="2000" dirty="0" smtClean="0">
                <a:latin typeface="+mj-lt"/>
                <a:ea typeface="SimSun" pitchFamily="2" charset="-122"/>
              </a:rPr>
              <a:t>找到其上一站结合的</a:t>
            </a:r>
            <a:r>
              <a:rPr lang="en-US" altLang="zh-CN" sz="2000" dirty="0" smtClean="0">
                <a:latin typeface="+mj-lt"/>
                <a:ea typeface="SimSun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SimSun" pitchFamily="2" charset="-122"/>
              </a:rPr>
              <a:t>，然后分配栈板。</a:t>
            </a:r>
            <a:endParaRPr lang="en-US" altLang="zh-CN" sz="2000" dirty="0" smtClean="0">
              <a:latin typeface="+mj-lt"/>
              <a:ea typeface="SimSun" pitchFamily="2" charset="-122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Insert 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OptDet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(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SnoId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=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CartonID,Tp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=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CDelivery,CPLT,RUNo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.)</a:t>
            </a: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By DN Print Label,</a:t>
            </a:r>
            <a:r>
              <a:rPr lang="zh-CN" altLang="en-US" sz="2000" dirty="0" smtClean="0">
                <a:latin typeface="+mj-lt"/>
                <a:sym typeface="Wingdings" pitchFamily="2" charset="2"/>
              </a:rPr>
              <a:t>缺点：当两个或者多个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DN</a:t>
            </a:r>
            <a:r>
              <a:rPr lang="zh-CN" altLang="en-US" sz="2000" dirty="0" smtClean="0">
                <a:latin typeface="+mj-lt"/>
                <a:sym typeface="Wingdings" pitchFamily="2" charset="2"/>
              </a:rPr>
              <a:t>之间存在并板的时候，每刷完一个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DN</a:t>
            </a:r>
            <a:r>
              <a:rPr lang="zh-CN" altLang="en-US" sz="2000" dirty="0" smtClean="0">
                <a:latin typeface="+mj-lt"/>
                <a:sym typeface="Wingdings" pitchFamily="2" charset="2"/>
              </a:rPr>
              <a:t>的尾数且还未满板时会出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Pallet Label,</a:t>
            </a:r>
            <a:r>
              <a:rPr lang="zh-CN" altLang="en-US" sz="2000" dirty="0" smtClean="0">
                <a:latin typeface="+mj-lt"/>
                <a:sym typeface="Wingdings" pitchFamily="2" charset="2"/>
              </a:rPr>
              <a:t>容易漏出。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zh-CN" altLang="en-US" sz="2000" dirty="0" smtClean="0">
                <a:latin typeface="+mj-lt"/>
              </a:rPr>
              <a:t>在</a:t>
            </a:r>
            <a:r>
              <a:rPr lang="en-US" altLang="zh-CN" sz="2000" dirty="0" smtClean="0">
                <a:latin typeface="+mj-lt"/>
              </a:rPr>
              <a:t>11.RCTO Combine PLT_Anit_1111</a:t>
            </a:r>
            <a:r>
              <a:rPr lang="zh-CN" altLang="en-US" sz="2000" dirty="0" smtClean="0">
                <a:latin typeface="+mj-lt"/>
              </a:rPr>
              <a:t>页面增加了卡站，</a:t>
            </a:r>
            <a:r>
              <a:rPr lang="en-US" altLang="zh-CN" sz="2000" dirty="0" smtClean="0">
                <a:latin typeface="+mj-lt"/>
              </a:rPr>
              <a:t>Carton Label</a:t>
            </a:r>
            <a:r>
              <a:rPr lang="zh-CN" altLang="en-US" sz="2000" dirty="0" smtClean="0">
                <a:latin typeface="+mj-lt"/>
              </a:rPr>
              <a:t>达到满板才会出</a:t>
            </a:r>
            <a:r>
              <a:rPr lang="en-US" altLang="zh-CN" sz="2000" dirty="0" smtClean="0">
                <a:latin typeface="+mj-lt"/>
              </a:rPr>
              <a:t>Pallet Label</a:t>
            </a:r>
            <a:r>
              <a:rPr lang="zh-CN" altLang="en-US" sz="2000" dirty="0" smtClean="0">
                <a:latin typeface="+mj-lt"/>
              </a:rPr>
              <a:t>，且并板会提示栈板号码。</a:t>
            </a:r>
            <a:endParaRPr lang="en-US" altLang="zh-CN" sz="2000" dirty="0" smtClean="0">
              <a:latin typeface="+mj-lt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en-US" altLang="zh-CN" sz="2000" dirty="0" smtClean="0">
                <a:sym typeface="Wingdings" pitchFamily="2" charset="2"/>
              </a:rPr>
              <a:t>Pallet</a:t>
            </a:r>
            <a:r>
              <a:rPr lang="zh-CN" altLang="en-US" sz="2000" dirty="0" smtClean="0">
                <a:sym typeface="Wingdings" pitchFamily="2" charset="2"/>
              </a:rPr>
              <a:t>结合完，</a:t>
            </a:r>
            <a:r>
              <a:rPr lang="en-US" altLang="zh-CN" sz="2000" dirty="0" smtClean="0">
                <a:sym typeface="Wingdings" pitchFamily="2" charset="2"/>
              </a:rPr>
              <a:t>update </a:t>
            </a:r>
            <a:r>
              <a:rPr lang="en-US" altLang="zh-CN" sz="2000" dirty="0" err="1" smtClean="0">
                <a:sym typeface="Wingdings" pitchFamily="2" charset="2"/>
              </a:rPr>
              <a:t>PoData</a:t>
            </a:r>
            <a:r>
              <a:rPr lang="en-US" altLang="zh-CN" sz="2000" dirty="0" smtClean="0">
                <a:sym typeface="Wingdings" pitchFamily="2" charset="2"/>
              </a:rPr>
              <a:t> status=88</a:t>
            </a:r>
            <a:endParaRPr lang="zh-CN" altLang="en-US" sz="2000" dirty="0" smtClean="0">
              <a:latin typeface="+mj-lt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imSun" pitchFamily="2" charset="-122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730344" cy="330278"/>
          </a:xfrm>
        </p:spPr>
        <p:txBody>
          <a:bodyPr/>
          <a:lstStyle/>
          <a:p>
            <a:r>
              <a:rPr lang="en-US" altLang="zh-CN" dirty="0" smtClean="0"/>
              <a:t>Combine PLT and Print LCM Pallet Number Label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Pallet verify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1928826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FRU/Option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 21.Pallet Verify (RCTO USB)(Test)</a:t>
            </a: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 Carton NO.</a:t>
            </a:r>
            <a:endParaRPr lang="en-US" altLang="zh-TW" sz="2000" dirty="0" smtClean="0">
              <a:latin typeface="华文细黑" pitchFamily="2" charset="-122"/>
              <a:ea typeface="华文细黑" pitchFamily="2" charset="-12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输出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栈板标签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批次档：</a:t>
            </a:r>
            <a:r>
              <a:rPr lang="en-US" altLang="zh-CN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 FRUSHIPTO.BAT</a:t>
            </a:r>
            <a:endParaRPr lang="zh-TW" altLang="en-US" sz="2000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8" name="图片 7" descr="120801092825.jpg"/>
          <p:cNvPicPr>
            <a:picLocks noChangeAspect="1"/>
          </p:cNvPicPr>
          <p:nvPr/>
        </p:nvPicPr>
        <p:blipFill>
          <a:blip r:embed="rId3" cstate="print"/>
          <a:srcRect l="5555" r="9722"/>
          <a:stretch>
            <a:fillRect/>
          </a:stretch>
        </p:blipFill>
        <p:spPr>
          <a:xfrm>
            <a:off x="7000892" y="500042"/>
            <a:ext cx="1857388" cy="2923081"/>
          </a:xfrm>
          <a:prstGeom prst="rect">
            <a:avLst/>
          </a:prstGeom>
        </p:spPr>
      </p:pic>
      <p:pic>
        <p:nvPicPr>
          <p:cNvPr id="9" name="图片 8" descr="120801092736.jpg"/>
          <p:cNvPicPr>
            <a:picLocks noChangeAspect="1"/>
          </p:cNvPicPr>
          <p:nvPr/>
        </p:nvPicPr>
        <p:blipFill>
          <a:blip r:embed="rId4" cstate="print"/>
          <a:srcRect l="4301" r="9676" b="3225"/>
          <a:stretch>
            <a:fillRect/>
          </a:stretch>
        </p:blipFill>
        <p:spPr>
          <a:xfrm>
            <a:off x="7000892" y="3500438"/>
            <a:ext cx="1857388" cy="27860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 l="22266" t="15000" r="5078" b="30625"/>
          <a:stretch>
            <a:fillRect/>
          </a:stretch>
        </p:blipFill>
        <p:spPr bwMode="auto">
          <a:xfrm>
            <a:off x="285720" y="2071678"/>
            <a:ext cx="6567369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12"/>
          <p:cNvGrpSpPr/>
          <p:nvPr/>
        </p:nvGrpSpPr>
        <p:grpSpPr>
          <a:xfrm>
            <a:off x="428596" y="5143512"/>
            <a:ext cx="1609733" cy="1390359"/>
            <a:chOff x="428596" y="5143512"/>
            <a:chExt cx="1609733" cy="1390359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428596" y="5143512"/>
            <a:ext cx="1609733" cy="1000132"/>
          </p:xfrm>
          <a:graphic>
            <a:graphicData uri="http://schemas.openxmlformats.org/presentationml/2006/ole">
              <p:oleObj spid="_x0000_s1027" name="包" r:id="rId6" imgW="933480" imgH="466560" progId="Package">
                <p:embed/>
              </p:oleObj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14348" y="6072206"/>
              <a:ext cx="100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Old</a:t>
              </a: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43372" y="5286388"/>
            <a:ext cx="1428760" cy="1214446"/>
            <a:chOff x="4143372" y="5286388"/>
            <a:chExt cx="1428760" cy="1214446"/>
          </a:xfrm>
        </p:grpSpPr>
        <p:sp>
          <p:nvSpPr>
            <p:cNvPr id="14" name="TextBox 13"/>
            <p:cNvSpPr txBox="1"/>
            <p:nvPr/>
          </p:nvSpPr>
          <p:spPr>
            <a:xfrm>
              <a:off x="4286248" y="6039169"/>
              <a:ext cx="100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New</a:t>
              </a: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4143372" y="5286388"/>
            <a:ext cx="1428760" cy="857256"/>
          </p:xfrm>
          <a:graphic>
            <a:graphicData uri="http://schemas.openxmlformats.org/presentationml/2006/ole">
              <p:oleObj spid="_x0000_s1028" name="包" r:id="rId7" imgW="933480" imgH="466560" progId="Package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Pallet Weight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1285884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PAK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OP 00.Plt Weight(NEW Test)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PLT No.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Output: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重量值存于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SnoDet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and 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Tp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=‘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PLTWEIGHT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’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，打印称重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Label</a:t>
            </a:r>
            <a:endParaRPr lang="zh-CN" altLang="en-US" sz="2000" dirty="0" smtClean="0"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t="2988"/>
          <a:stretch>
            <a:fillRect/>
          </a:stretch>
        </p:blipFill>
        <p:spPr bwMode="auto">
          <a:xfrm>
            <a:off x="357159" y="2214555"/>
            <a:ext cx="2517200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2851" t="26250" r="15625" b="23125"/>
          <a:stretch>
            <a:fillRect/>
          </a:stretch>
        </p:blipFill>
        <p:spPr bwMode="auto">
          <a:xfrm>
            <a:off x="3357554" y="2214554"/>
            <a:ext cx="5286412" cy="2718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00132" y="3929066"/>
            <a:ext cx="8001024" cy="79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NON LCM 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带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CT 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Parts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流程说明</a:t>
            </a:r>
          </a:p>
        </p:txBody>
      </p:sp>
      <p:pic>
        <p:nvPicPr>
          <p:cNvPr id="4" name="內容版面配置區 5" descr="Inventec Logo_Min.wmf"/>
          <p:cNvPicPr>
            <a:picLocks noChangeAspect="1"/>
          </p:cNvPicPr>
          <p:nvPr/>
        </p:nvPicPr>
        <p:blipFill>
          <a:blip r:embed="rId2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5230278" cy="330278"/>
          </a:xfrm>
        </p:spPr>
        <p:txBody>
          <a:bodyPr/>
          <a:lstStyle/>
          <a:p>
            <a:r>
              <a:rPr lang="en-US" altLang="zh-CN" dirty="0" smtClean="0"/>
              <a:t>Combine KP CT and Print Rev. Label Offline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1643074"/>
          </a:xfrm>
          <a:prstGeom prst="rect">
            <a:avLst/>
          </a:prstGeom>
        </p:spPr>
        <p:txBody>
          <a:bodyPr/>
          <a:lstStyle/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Test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</a:t>
            </a:r>
            <a:r>
              <a:rPr lang="en-US" altLang="zh-TW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08.IEC </a:t>
            </a:r>
            <a:r>
              <a:rPr lang="en-US" altLang="zh-TW" sz="2000" dirty="0" err="1" smtClean="0">
                <a:latin typeface="+mj-lt"/>
                <a:ea typeface="Arial Unicode MS" pitchFamily="34" charset="-122"/>
                <a:cs typeface="Arial Unicode MS" pitchFamily="34" charset="-122"/>
              </a:rPr>
              <a:t>Lable</a:t>
            </a:r>
            <a:r>
              <a:rPr lang="en-US" altLang="zh-TW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 Print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Rev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000" dirty="0" err="1" smtClean="0">
                <a:latin typeface="华文细黑" pitchFamily="2" charset="-122"/>
                <a:ea typeface="华文细黑" pitchFamily="2" charset="-122"/>
              </a:rPr>
              <a:t>Config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Date Code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、打印的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Qty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KB CT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Output: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打印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KP Rev.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 Label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WWAN WLAN 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批次档：</a:t>
            </a:r>
            <a:r>
              <a:rPr lang="en-US" altLang="zh-CN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LVDCT-WLAN.BAT</a:t>
            </a: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-32" y="5072074"/>
            <a:ext cx="914403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卡站逻辑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﹕</a:t>
            </a:r>
            <a:endParaRPr lang="en-US" altLang="zh-TW" sz="2000" dirty="0" smtClean="0"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如果</a:t>
            </a:r>
            <a:r>
              <a:rPr lang="en-US" altLang="zh-CN" sz="2000" dirty="0" err="1" smtClean="0">
                <a:latin typeface="华文细黑" pitchFamily="2" charset="-122"/>
                <a:ea typeface="华文细黑" pitchFamily="2" charset="-122"/>
              </a:rPr>
              <a:t>Config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与</a:t>
            </a:r>
            <a:r>
              <a:rPr lang="en-US" altLang="zh-CN" sz="2000" dirty="0" err="1" smtClean="0">
                <a:latin typeface="华文细黑" pitchFamily="2" charset="-122"/>
                <a:ea typeface="华文细黑" pitchFamily="2" charset="-122"/>
              </a:rPr>
              <a:t>Bom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中所建立的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KP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前三码</a:t>
            </a:r>
            <a:r>
              <a:rPr lang="zh-CN" altLang="en-US" sz="2000" dirty="0" smtClean="0">
                <a:ea typeface="Arial Unicode MS" pitchFamily="34" charset="-122"/>
                <a:cs typeface="Arial Unicode MS" pitchFamily="34" charset="-122"/>
              </a:rPr>
              <a:t>相同则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PASS</a:t>
            </a:r>
            <a:r>
              <a:rPr lang="zh-CN" altLang="en-US" sz="2000" dirty="0" smtClean="0">
                <a:ea typeface="Arial Unicode MS" pitchFamily="34" charset="-122"/>
                <a:cs typeface="Arial Unicode MS" pitchFamily="34" charset="-122"/>
              </a:rPr>
              <a:t>，否则卡站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5933843" y="2962957"/>
            <a:ext cx="203200" cy="1270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0" y="2471362"/>
            <a:ext cx="285727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9750" lvl="2" indent="-357188">
              <a:buClr>
                <a:schemeClr val="tx1"/>
              </a:buClr>
            </a:pP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KB</a:t>
            </a:r>
            <a:r>
              <a:rPr kumimoji="0" lang="zh-CN" altLang="en-US" sz="16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Battery</a:t>
            </a:r>
            <a:r>
              <a:rPr kumimoji="0" lang="zh-CN" altLang="en-US" sz="16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MDM</a:t>
            </a:r>
          </a:p>
          <a:p>
            <a:pPr marL="539750" lvl="2" indent="-357188">
              <a:buClr>
                <a:schemeClr val="tx1"/>
              </a:buClr>
            </a:pP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Label</a:t>
            </a:r>
            <a:r>
              <a:rPr kumimoji="0" lang="zh-CN" altLang="en-US" sz="1600" dirty="0" smtClean="0">
                <a:latin typeface="华文细黑" pitchFamily="2" charset="-122"/>
                <a:ea typeface="华文细黑" pitchFamily="2" charset="-122"/>
              </a:rPr>
              <a:t>示例：</a:t>
            </a:r>
            <a:r>
              <a:rPr kumimoji="0" lang="zh-CN" altLang="en-US" sz="3000" b="1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 →</a:t>
            </a:r>
            <a:endParaRPr kumimoji="0" lang="en-US" altLang="zh-TW" sz="3000" b="1" dirty="0" smtClean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 l="34570" t="38437" r="18554" b="18437"/>
          <a:stretch>
            <a:fillRect/>
          </a:stretch>
        </p:blipFill>
        <p:spPr bwMode="auto">
          <a:xfrm>
            <a:off x="4214810" y="2393149"/>
            <a:ext cx="4286280" cy="246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标注 14"/>
          <p:cNvSpPr/>
          <p:nvPr/>
        </p:nvSpPr>
        <p:spPr>
          <a:xfrm>
            <a:off x="7758815" y="2578545"/>
            <a:ext cx="1071570" cy="428628"/>
          </a:xfrm>
          <a:prstGeom prst="wedgeRectCallout">
            <a:avLst>
              <a:gd name="adj1" fmla="val -77204"/>
              <a:gd name="adj2" fmla="val -16379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保修期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7715272" y="3765086"/>
            <a:ext cx="1071570" cy="428628"/>
          </a:xfrm>
          <a:prstGeom prst="wedgeRectCallout">
            <a:avLst>
              <a:gd name="adj1" fmla="val -67562"/>
              <a:gd name="adj2" fmla="val -108355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打印数量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7733406" y="2057627"/>
            <a:ext cx="1071570" cy="346745"/>
          </a:xfrm>
          <a:prstGeom prst="wedgeRectCallout">
            <a:avLst>
              <a:gd name="adj1" fmla="val -83438"/>
              <a:gd name="adj2" fmla="val 73975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1"/>
                </a:solidFill>
              </a:rPr>
              <a:t>版本号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7381448" y="3117172"/>
            <a:ext cx="1437114" cy="333830"/>
          </a:xfrm>
          <a:prstGeom prst="wedgeRectCallout">
            <a:avLst>
              <a:gd name="adj1" fmla="val -44803"/>
              <a:gd name="adj2" fmla="val -104712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1400" b="1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IEC Code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0" y="3781284"/>
            <a:ext cx="285727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9750" lvl="2" indent="-357188">
              <a:buClr>
                <a:schemeClr val="tx1"/>
              </a:buClr>
            </a:pP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WWAN WLAN</a:t>
            </a:r>
          </a:p>
          <a:p>
            <a:pPr marL="539750" lvl="2" indent="-357188">
              <a:buClr>
                <a:schemeClr val="tx1"/>
              </a:buClr>
            </a:pPr>
            <a:r>
              <a:rPr kumimoji="0" lang="en-US" altLang="zh-CN" sz="1600" dirty="0" smtClean="0">
                <a:latin typeface="华文细黑" pitchFamily="2" charset="-122"/>
                <a:ea typeface="华文细黑" pitchFamily="2" charset="-122"/>
              </a:rPr>
              <a:t>Label</a:t>
            </a:r>
            <a:r>
              <a:rPr kumimoji="0" lang="zh-CN" altLang="en-US" sz="1600" dirty="0" smtClean="0">
                <a:latin typeface="华文细黑" pitchFamily="2" charset="-122"/>
                <a:ea typeface="华文细黑" pitchFamily="2" charset="-122"/>
              </a:rPr>
              <a:t>示例：</a:t>
            </a:r>
            <a:r>
              <a:rPr kumimoji="0" lang="zh-CN" altLang="en-US" sz="3000" b="1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 →</a:t>
            </a:r>
            <a:endParaRPr kumimoji="0" lang="en-US" altLang="zh-TW" sz="3000" b="1" dirty="0" smtClean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0" name="Picture 2" descr="C:\Documents and Settings\IES11FQ27\桌面\新建文件夹\120505110838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29464" t="44048" r="36310" b="41666"/>
          <a:stretch>
            <a:fillRect/>
          </a:stretch>
        </p:blipFill>
        <p:spPr bwMode="auto">
          <a:xfrm>
            <a:off x="2000232" y="2893215"/>
            <a:ext cx="2071702" cy="64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3" descr="C:\Documents and Settings\IES11FQ27\桌面\新建文件夹\120505110858.jpg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 l="17560" t="35720" r="52083" b="52375"/>
          <a:stretch>
            <a:fillRect/>
          </a:stretch>
        </p:blipFill>
        <p:spPr bwMode="auto">
          <a:xfrm>
            <a:off x="2071670" y="4107661"/>
            <a:ext cx="1943116" cy="57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015964" cy="330278"/>
          </a:xfrm>
        </p:spPr>
        <p:txBody>
          <a:bodyPr/>
          <a:lstStyle/>
          <a:p>
            <a:r>
              <a:rPr lang="en-US" altLang="zh-CN" dirty="0" smtClean="0"/>
              <a:t>Print Key Parts HP PN Label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6000792"/>
          </a:xfrm>
          <a:prstGeom prst="rect">
            <a:avLst/>
          </a:prstGeom>
        </p:spPr>
        <p:txBody>
          <a:bodyPr/>
          <a:lstStyle/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:</a:t>
            </a:r>
            <a:r>
              <a:rPr lang="en-US" altLang="zh-CN" sz="2000" dirty="0" smtClean="0">
                <a:solidFill>
                  <a:srgbClr val="FF0000"/>
                </a:solidFill>
                <a:latin typeface="+mj-lt"/>
                <a:ea typeface="华文细黑" pitchFamily="2" charset="-122"/>
              </a:rPr>
              <a:t> 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FRU/Option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02.SCI_KP_Collection(new)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  <a:sym typeface="Wingdings" pitchFamily="2" charset="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Input: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:Qty(Piece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栏位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)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，</a:t>
            </a:r>
            <a:r>
              <a:rPr lang="zh-CN" altLang="en-US" sz="2000" dirty="0" smtClean="0">
                <a:ea typeface="SimSun" pitchFamily="2" charset="-122"/>
              </a:rPr>
              <a:t>刷入</a:t>
            </a:r>
            <a:r>
              <a:rPr lang="en-US" altLang="zh-CN" sz="2000" dirty="0" smtClean="0">
                <a:ea typeface="SimSun" pitchFamily="2" charset="-122"/>
              </a:rPr>
              <a:t>CT</a:t>
            </a:r>
            <a:r>
              <a:rPr lang="zh-CN" altLang="en-US" sz="2000" dirty="0" smtClean="0">
                <a:ea typeface="SimSun" pitchFamily="2" charset="-122"/>
              </a:rPr>
              <a:t>、选择</a:t>
            </a:r>
            <a:r>
              <a:rPr lang="en-US" altLang="zh-CN" sz="2000" dirty="0" smtClean="0">
                <a:ea typeface="SimSun" pitchFamily="2" charset="-122"/>
              </a:rPr>
              <a:t>DN(</a:t>
            </a:r>
            <a:r>
              <a:rPr lang="zh-CN" altLang="en-US" sz="2000" dirty="0" smtClean="0">
                <a:ea typeface="SimSun" pitchFamily="2" charset="-122"/>
              </a:rPr>
              <a:t>打不出，再次刷入</a:t>
            </a:r>
            <a:r>
              <a:rPr lang="en-US" altLang="zh-CN" sz="2000" dirty="0" smtClean="0">
                <a:ea typeface="SimSun" pitchFamily="2" charset="-122"/>
              </a:rPr>
              <a:t>CT</a:t>
            </a:r>
            <a:r>
              <a:rPr lang="zh-CN" altLang="en-US" sz="2000" dirty="0" smtClean="0">
                <a:ea typeface="SimSun" pitchFamily="2" charset="-122"/>
              </a:rPr>
              <a:t>即可</a:t>
            </a:r>
            <a:r>
              <a:rPr lang="en-US" altLang="zh-CN" sz="2000" dirty="0" smtClean="0">
                <a:ea typeface="SimSun" pitchFamily="2" charset="-122"/>
              </a:rPr>
              <a:t>)</a:t>
            </a:r>
            <a:endParaRPr lang="en-US" altLang="zh-TW" sz="2000" dirty="0" smtClean="0">
              <a:latin typeface="华文细黑" pitchFamily="2" charset="-122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baseline="0" dirty="0" smtClean="0">
                <a:latin typeface="+mj-lt"/>
                <a:ea typeface="华文细黑" pitchFamily="2" charset="-122"/>
              </a:rPr>
              <a:t>Print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HP PN &amp; Model Label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华文细黑" pitchFamily="2" charset="-122"/>
              </a:rPr>
              <a:t>逻辑说明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j-lt"/>
                <a:ea typeface="华文细黑" pitchFamily="2" charset="-122"/>
              </a:rPr>
              <a:t>根据刷入的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找到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Bom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中对应的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；</a:t>
            </a:r>
            <a:endParaRPr lang="en-US" altLang="zh-CN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对应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与选择的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做对比，如果不相同则卡站</a:t>
            </a: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2500" t="26571" r="15357" b="9048"/>
          <a:stretch>
            <a:fillRect/>
          </a:stretch>
        </p:blipFill>
        <p:spPr bwMode="auto">
          <a:xfrm>
            <a:off x="4429123" y="1500174"/>
            <a:ext cx="430276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015964" cy="330278"/>
          </a:xfrm>
        </p:spPr>
        <p:txBody>
          <a:bodyPr/>
          <a:lstStyle/>
          <a:p>
            <a:r>
              <a:rPr lang="en-US" altLang="zh-CN" dirty="0" smtClean="0"/>
              <a:t>Combine DN and Print Key Parts Carton Label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6000792"/>
          </a:xfrm>
          <a:prstGeom prst="rect">
            <a:avLst/>
          </a:prstGeom>
        </p:spPr>
        <p:txBody>
          <a:bodyPr/>
          <a:lstStyle/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:</a:t>
            </a:r>
            <a:r>
              <a:rPr lang="en-US" altLang="zh-CN" sz="2000" dirty="0" smtClean="0">
                <a:solidFill>
                  <a:srgbClr val="FF0000"/>
                </a:solidFill>
                <a:latin typeface="+mj-lt"/>
                <a:ea typeface="华文细黑" pitchFamily="2" charset="-122"/>
              </a:rPr>
              <a:t> 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FRU/Option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02.SCI_KP_Collection(new)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  <a:sym typeface="Wingdings" pitchFamily="2" charset="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Input: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输入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Piece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，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选择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Scan 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（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PCS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数量为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PoData.Descr.CQty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）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dirty="0" smtClean="0">
                <a:latin typeface="+mj-lt"/>
                <a:ea typeface="华文细黑" pitchFamily="2" charset="-122"/>
              </a:rPr>
              <a:t>Assign Carton ID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Combine</a:t>
            </a:r>
            <a:r>
              <a:rPr kumimoji="0" lang="en-US" altLang="zh-TW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 DN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baseline="0" dirty="0" smtClean="0">
                <a:latin typeface="+mj-lt"/>
                <a:ea typeface="华文细黑" pitchFamily="2" charset="-122"/>
              </a:rPr>
              <a:t>Print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Carton Label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华文细黑" pitchFamily="2" charset="-122"/>
              </a:rPr>
              <a:t>逻辑说明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OptDet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 or other parts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CT,Tp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=CN/Delivery)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dirty="0" err="1" smtClean="0">
                <a:latin typeface="+mj-lt"/>
                <a:ea typeface="华文细黑" pitchFamily="2" charset="-122"/>
              </a:rPr>
              <a:t>OptDet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中无对应的资料，此站为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online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第一站，当选择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刷入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后，根据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展出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BOM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中的所有机型中，有与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中同样的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即可。</a:t>
            </a:r>
            <a:endParaRPr lang="en-US" altLang="zh-CN" sz="2000" dirty="0" smtClean="0">
              <a:latin typeface="+mj-lt"/>
              <a:ea typeface="华文细黑" pitchFamily="2" charset="-122"/>
            </a:endParaRPr>
          </a:p>
          <a:p>
            <a:pPr marL="1098280" lvl="1" indent="-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结合完，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update 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Status=82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 l="22851" t="26250" r="15039" b="10000"/>
          <a:stretch>
            <a:fillRect/>
          </a:stretch>
        </p:blipFill>
        <p:spPr bwMode="auto">
          <a:xfrm>
            <a:off x="4317746" y="1285860"/>
            <a:ext cx="389759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0" y="571480"/>
            <a:ext cx="914403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功能说明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itchFamily="2" charset="-122"/>
              <a:cs typeface="+mn-cs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zh-CN" altLang="en-US" sz="2000" dirty="0" smtClean="0">
                <a:ea typeface="STXihei" pitchFamily="2" charset="-122"/>
              </a:rPr>
              <a:t>结合</a:t>
            </a:r>
            <a:r>
              <a:rPr lang="en-US" altLang="zh-CN" sz="2000" dirty="0" smtClean="0">
                <a:ea typeface="STXihei" pitchFamily="2" charset="-122"/>
              </a:rPr>
              <a:t>DN</a:t>
            </a: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打印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 Carton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标签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itchFamily="2" charset="-122"/>
              <a:cs typeface="+mn-cs"/>
            </a:endParaRPr>
          </a:p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注意事項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﹕</a:t>
            </a:r>
            <a:endParaRPr lang="en-US" altLang="zh-TW" sz="2000" dirty="0" smtClean="0">
              <a:ea typeface="SimSun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0" lang="zh-TW" alt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STXihei" pitchFamily="2" charset="-122"/>
                <a:cs typeface="+mn-cs"/>
              </a:rPr>
              <a:t> </a:t>
            </a:r>
            <a:r>
              <a:rPr lang="en-US" altLang="zh-CN" sz="2000" dirty="0" err="1" smtClean="0">
                <a:ea typeface="STXihei" pitchFamily="2" charset="-122"/>
              </a:rPr>
              <a:t>Keyparts</a:t>
            </a:r>
            <a:r>
              <a:rPr lang="zh-CN" altLang="en-US" sz="2000" dirty="0" smtClean="0">
                <a:ea typeface="STXihei" pitchFamily="2" charset="-122"/>
              </a:rPr>
              <a:t>在</a:t>
            </a:r>
            <a:r>
              <a:rPr lang="en-US" altLang="zh-CN" sz="2000" dirty="0" smtClean="0">
                <a:ea typeface="STXihei" pitchFamily="2" charset="-122"/>
              </a:rPr>
              <a:t>FIS </a:t>
            </a:r>
            <a:r>
              <a:rPr lang="zh-CN" altLang="en-US" sz="2000" dirty="0" smtClean="0">
                <a:ea typeface="STXihei" pitchFamily="2" charset="-122"/>
              </a:rPr>
              <a:t>表中必须建立与机型对应的</a:t>
            </a:r>
            <a:r>
              <a:rPr lang="en-US" altLang="zh-CN" sz="2000" dirty="0" smtClean="0">
                <a:ea typeface="STXihei" pitchFamily="2" charset="-122"/>
              </a:rPr>
              <a:t>DN</a:t>
            </a:r>
            <a:r>
              <a:rPr lang="zh-CN" altLang="en-US" sz="2000" dirty="0" smtClean="0">
                <a:ea typeface="STXihei" pitchFamily="2" charset="-122"/>
              </a:rPr>
              <a:t>，否则无法卡站，不刷</a:t>
            </a:r>
            <a:r>
              <a:rPr lang="en-US" altLang="zh-CN" sz="2000" dirty="0" smtClean="0">
                <a:ea typeface="STXihei" pitchFamily="2" charset="-122"/>
              </a:rPr>
              <a:t>FIS</a:t>
            </a:r>
            <a:r>
              <a:rPr lang="zh-CN" altLang="en-US" sz="2000" dirty="0" smtClean="0">
                <a:ea typeface="STXihei" pitchFamily="2" charset="-122"/>
              </a:rPr>
              <a:t>也可通过</a:t>
            </a:r>
            <a:endParaRPr lang="zh-TW" altLang="en-US" sz="2000" dirty="0">
              <a:ea typeface="STXihei" pitchFamily="2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015964" cy="330278"/>
          </a:xfrm>
        </p:spPr>
        <p:txBody>
          <a:bodyPr/>
          <a:lstStyle/>
          <a:p>
            <a:r>
              <a:rPr lang="en-US" altLang="zh-CN" dirty="0" smtClean="0"/>
              <a:t>Combine DN and Print Key Parts Carton Label</a:t>
            </a:r>
            <a:endParaRPr lang="zh-CN" altLang="en-US" dirty="0"/>
          </a:p>
        </p:txBody>
      </p:sp>
      <p:pic>
        <p:nvPicPr>
          <p:cNvPr id="13" name="Picture 2" descr="C:\Documents and Settings\IES11FQ27\桌面\新建文件夹\120505150504.jp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t="19444" r="7411" b="7937"/>
          <a:stretch>
            <a:fillRect/>
          </a:stretch>
        </p:blipFill>
        <p:spPr bwMode="auto">
          <a:xfrm>
            <a:off x="2786050" y="2714620"/>
            <a:ext cx="5429288" cy="319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/>
        </p:nvSpPr>
        <p:spPr>
          <a:xfrm>
            <a:off x="471907" y="1428748"/>
            <a:ext cx="1285875" cy="714375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CT Collect 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&amp;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Rev. Label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430844" y="4143380"/>
            <a:ext cx="1368000" cy="576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HP PN Label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LCM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）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142844" y="4929198"/>
            <a:ext cx="1944000" cy="576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Combine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PLT &amp;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Pallet No.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Label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323820" y="6429396"/>
            <a:ext cx="1584000" cy="35716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Pallet Weight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4078132" y="1428748"/>
            <a:ext cx="1404000" cy="714375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 Rev.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Label &amp; HP PN offline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5809520" y="1428748"/>
            <a:ext cx="1620000" cy="1071563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Combine DN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      &amp; Print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Carton Label(</a:t>
            </a:r>
            <a:r>
              <a:rPr lang="zh-CN" altLang="en-US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单独页面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5809520" y="3286124"/>
            <a:ext cx="1620000" cy="714375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Pallet Label offline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5809520" y="4815970"/>
            <a:ext cx="1620000" cy="5715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Pallet Weight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箭头连接符 13"/>
          <p:cNvCxnSpPr>
            <a:stCxn id="7" idx="2"/>
            <a:endCxn id="8" idx="0"/>
          </p:cNvCxnSpPr>
          <p:nvPr/>
        </p:nvCxnSpPr>
        <p:spPr>
          <a:xfrm rot="5400000">
            <a:off x="6226614" y="2893217"/>
            <a:ext cx="785813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9" idx="0"/>
          </p:cNvCxnSpPr>
          <p:nvPr/>
        </p:nvCxnSpPr>
        <p:spPr>
          <a:xfrm rot="5400000">
            <a:off x="6211785" y="4408234"/>
            <a:ext cx="815471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流程图: 过程 15"/>
          <p:cNvSpPr/>
          <p:nvPr/>
        </p:nvSpPr>
        <p:spPr>
          <a:xfrm>
            <a:off x="441437" y="714356"/>
            <a:ext cx="1296000" cy="612000"/>
          </a:xfrm>
          <a:prstGeom prst="flowChartProcess">
            <a:avLst/>
          </a:prstGeom>
          <a:solidFill>
            <a:srgbClr val="99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</a:rPr>
              <a:t>LCM 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4130454" y="714356"/>
            <a:ext cx="1296000" cy="612000"/>
          </a:xfrm>
          <a:prstGeom prst="flowChartProcess">
            <a:avLst/>
          </a:prstGeom>
          <a:solidFill>
            <a:srgbClr val="99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</a:rPr>
              <a:t>其它有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</a:rPr>
              <a:t>CT</a:t>
            </a: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</a:rPr>
              <a:t>Key Parts 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5986265" y="714356"/>
            <a:ext cx="1296000" cy="612000"/>
          </a:xfrm>
          <a:prstGeom prst="flowChartProcess">
            <a:avLst/>
          </a:prstGeom>
          <a:solidFill>
            <a:srgbClr val="99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</a:rPr>
              <a:t>Common Parts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705156" y="714356"/>
            <a:ext cx="1296000" cy="612000"/>
          </a:xfrm>
          <a:prstGeom prst="flowChartProcess">
            <a:avLst/>
          </a:prstGeom>
          <a:solidFill>
            <a:srgbClr val="99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</a:rPr>
              <a:t>146 offline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流程图: 过程 19"/>
          <p:cNvSpPr/>
          <p:nvPr/>
        </p:nvSpPr>
        <p:spPr>
          <a:xfrm>
            <a:off x="7705156" y="1428748"/>
            <a:ext cx="1296000" cy="540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单体称重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7705156" y="2571747"/>
            <a:ext cx="1296000" cy="500063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栈板规格维护</a:t>
            </a:r>
          </a:p>
        </p:txBody>
      </p:sp>
      <p:sp>
        <p:nvSpPr>
          <p:cNvPr id="22" name="流程图: 过程 21"/>
          <p:cNvSpPr/>
          <p:nvPr/>
        </p:nvSpPr>
        <p:spPr>
          <a:xfrm>
            <a:off x="7710219" y="3643314"/>
            <a:ext cx="1285875" cy="500063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Delete DN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流程图: 过程 22"/>
          <p:cNvSpPr/>
          <p:nvPr/>
        </p:nvSpPr>
        <p:spPr>
          <a:xfrm>
            <a:off x="7710219" y="4815963"/>
            <a:ext cx="1285875" cy="500063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查询</a:t>
            </a: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0" y="-23"/>
            <a:ext cx="9144000" cy="642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146 Flow Chart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7422" y="5429264"/>
            <a:ext cx="6858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有</a:t>
            </a:r>
            <a:r>
              <a:rPr lang="en-US" altLang="zh-CN" sz="1600" dirty="0" smtClean="0"/>
              <a:t>CT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Key Parts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dirty="0" smtClean="0"/>
              <a:t>KB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Battery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MB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WLAN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WWAN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MDM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Bluetooth ;</a:t>
            </a:r>
          </a:p>
          <a:p>
            <a:r>
              <a:rPr lang="zh-CN" altLang="en-US" sz="1600" dirty="0" smtClean="0"/>
              <a:t>无</a:t>
            </a:r>
            <a:r>
              <a:rPr lang="en-US" altLang="zh-CN" sz="1600" dirty="0" smtClean="0"/>
              <a:t>CT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Common Parts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dirty="0" smtClean="0"/>
              <a:t>Adapter</a:t>
            </a:r>
            <a:r>
              <a:rPr lang="zh-CN" altLang="en-US" sz="1600" dirty="0" smtClean="0"/>
              <a:t>、小板、</a:t>
            </a:r>
            <a:r>
              <a:rPr lang="en-US" altLang="zh-CN" sz="1600" dirty="0" smtClean="0"/>
              <a:t>Fan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Thermal</a:t>
            </a:r>
            <a:r>
              <a:rPr lang="zh-CN" altLang="en-US" sz="1600" dirty="0" smtClean="0"/>
              <a:t>、壳子、</a:t>
            </a:r>
            <a:r>
              <a:rPr lang="en-US" altLang="zh-CN" sz="1600" dirty="0" smtClean="0"/>
              <a:t>Cable</a:t>
            </a:r>
            <a:r>
              <a:rPr lang="zh-CN" altLang="en-US" sz="1600" dirty="0" smtClean="0"/>
              <a:t>线</a:t>
            </a:r>
            <a:endParaRPr lang="en-US" altLang="zh-CN" sz="1600" dirty="0" smtClean="0"/>
          </a:p>
        </p:txBody>
      </p:sp>
      <p:sp>
        <p:nvSpPr>
          <p:cNvPr id="35" name="流程图: 过程 34"/>
          <p:cNvSpPr/>
          <p:nvPr/>
        </p:nvSpPr>
        <p:spPr>
          <a:xfrm>
            <a:off x="322844" y="3214686"/>
            <a:ext cx="1584000" cy="714375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Combine DN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&amp;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Carton Label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8" name="流程图: 过程 47"/>
          <p:cNvSpPr/>
          <p:nvPr/>
        </p:nvSpPr>
        <p:spPr>
          <a:xfrm>
            <a:off x="3988132" y="3857628"/>
            <a:ext cx="1584000" cy="576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Combine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PLT &amp;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Pallet Label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4" name="流程图: 过程 53"/>
          <p:cNvSpPr/>
          <p:nvPr/>
        </p:nvSpPr>
        <p:spPr>
          <a:xfrm>
            <a:off x="430844" y="5643578"/>
            <a:ext cx="1368000" cy="576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Pallet verify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6" name="流程图: 过程 75"/>
          <p:cNvSpPr/>
          <p:nvPr/>
        </p:nvSpPr>
        <p:spPr>
          <a:xfrm>
            <a:off x="3988132" y="2643182"/>
            <a:ext cx="1584000" cy="714375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Combine DN 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&amp; </a:t>
            </a: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Print Carton Label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2" name="直接箭头连接符 81"/>
          <p:cNvCxnSpPr>
            <a:stCxn id="54" idx="2"/>
            <a:endCxn id="5" idx="0"/>
          </p:cNvCxnSpPr>
          <p:nvPr/>
        </p:nvCxnSpPr>
        <p:spPr>
          <a:xfrm rot="16200000" flipH="1">
            <a:off x="1010423" y="6323999"/>
            <a:ext cx="209818" cy="976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3" name="流程图: 过程 82"/>
          <p:cNvSpPr/>
          <p:nvPr/>
        </p:nvSpPr>
        <p:spPr>
          <a:xfrm>
            <a:off x="3988132" y="4857760"/>
            <a:ext cx="1584000" cy="35716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Pallet Weight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" name="直接箭头连接符 91"/>
          <p:cNvCxnSpPr>
            <a:stCxn id="48" idx="2"/>
            <a:endCxn id="83" idx="0"/>
          </p:cNvCxnSpPr>
          <p:nvPr/>
        </p:nvCxnSpPr>
        <p:spPr>
          <a:xfrm rot="5400000">
            <a:off x="4568066" y="4645694"/>
            <a:ext cx="424132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76" idx="0"/>
          </p:cNvCxnSpPr>
          <p:nvPr/>
        </p:nvCxnSpPr>
        <p:spPr>
          <a:xfrm rot="5400000">
            <a:off x="4530103" y="2393152"/>
            <a:ext cx="500059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76" idx="2"/>
            <a:endCxn id="48" idx="0"/>
          </p:cNvCxnSpPr>
          <p:nvPr/>
        </p:nvCxnSpPr>
        <p:spPr>
          <a:xfrm rot="5400000">
            <a:off x="4530097" y="3607592"/>
            <a:ext cx="500071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71670" y="2000240"/>
            <a:ext cx="1357322" cy="57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Test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71670" y="2786058"/>
            <a:ext cx="1357322" cy="57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Defect </a:t>
            </a:r>
            <a:r>
              <a:rPr lang="en-US" altLang="zh-CN" sz="1400" dirty="0" err="1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Input/Output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9" name="形状 38"/>
          <p:cNvCxnSpPr>
            <a:stCxn id="2" idx="3"/>
            <a:endCxn id="36" idx="0"/>
          </p:cNvCxnSpPr>
          <p:nvPr/>
        </p:nvCxnSpPr>
        <p:spPr>
          <a:xfrm>
            <a:off x="1757782" y="1785936"/>
            <a:ext cx="992549" cy="214304"/>
          </a:xfrm>
          <a:prstGeom prst="bentConnector2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43306" y="2143116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51" name="肘形连接符 50"/>
          <p:cNvCxnSpPr>
            <a:stCxn id="36" idx="3"/>
            <a:endCxn id="37" idx="3"/>
          </p:cNvCxnSpPr>
          <p:nvPr/>
        </p:nvCxnSpPr>
        <p:spPr>
          <a:xfrm>
            <a:off x="3428992" y="2285992"/>
            <a:ext cx="1588" cy="785818"/>
          </a:xfrm>
          <a:prstGeom prst="bentConnector3">
            <a:avLst>
              <a:gd name="adj1" fmla="val 14395466"/>
            </a:avLst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74794" y="20002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37" idx="0"/>
            <a:endCxn id="36" idx="2"/>
          </p:cNvCxnSpPr>
          <p:nvPr/>
        </p:nvCxnSpPr>
        <p:spPr>
          <a:xfrm rot="5400000" flipH="1" flipV="1">
            <a:off x="2643174" y="2678901"/>
            <a:ext cx="214314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5" idx="2"/>
            <a:endCxn id="3" idx="0"/>
          </p:cNvCxnSpPr>
          <p:nvPr/>
        </p:nvCxnSpPr>
        <p:spPr>
          <a:xfrm rot="5400000">
            <a:off x="1007685" y="4036220"/>
            <a:ext cx="214319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" idx="2"/>
            <a:endCxn id="54" idx="0"/>
          </p:cNvCxnSpPr>
          <p:nvPr/>
        </p:nvCxnSpPr>
        <p:spPr>
          <a:xfrm rot="5400000">
            <a:off x="1045654" y="5574388"/>
            <a:ext cx="138380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" idx="2"/>
            <a:endCxn id="4" idx="0"/>
          </p:cNvCxnSpPr>
          <p:nvPr/>
        </p:nvCxnSpPr>
        <p:spPr>
          <a:xfrm rot="5400000">
            <a:off x="1009935" y="4824289"/>
            <a:ext cx="209818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流程图: 过程 63"/>
          <p:cNvSpPr/>
          <p:nvPr/>
        </p:nvSpPr>
        <p:spPr>
          <a:xfrm>
            <a:off x="322844" y="2571744"/>
            <a:ext cx="1584000" cy="4680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8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Check </a:t>
            </a:r>
          </a:p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rPr>
              <a:t>LCM &amp;TPDL</a:t>
            </a:r>
            <a:endParaRPr lang="zh-CN" altLang="en-US" sz="1400" dirty="0">
              <a:solidFill>
                <a:schemeClr val="tx1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69" name="直接箭头连接符 68"/>
          <p:cNvCxnSpPr>
            <a:stCxn id="64" idx="2"/>
            <a:endCxn id="35" idx="0"/>
          </p:cNvCxnSpPr>
          <p:nvPr/>
        </p:nvCxnSpPr>
        <p:spPr>
          <a:xfrm rot="5400000">
            <a:off x="1027373" y="3127215"/>
            <a:ext cx="174942" cy="1588"/>
          </a:xfrm>
          <a:prstGeom prst="straightConnector1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形状 76"/>
          <p:cNvCxnSpPr>
            <a:stCxn id="36" idx="1"/>
            <a:endCxn id="64" idx="0"/>
          </p:cNvCxnSpPr>
          <p:nvPr/>
        </p:nvCxnSpPr>
        <p:spPr>
          <a:xfrm rot="10800000" flipV="1">
            <a:off x="1114844" y="2285992"/>
            <a:ext cx="956826" cy="285752"/>
          </a:xfrm>
          <a:prstGeom prst="bentConnector2">
            <a:avLst/>
          </a:prstGeom>
          <a:ln w="12700">
            <a:solidFill>
              <a:srgbClr val="8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Pallet verify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1214446"/>
          </a:xfrm>
          <a:prstGeom prst="rect">
            <a:avLst/>
          </a:prstGeom>
        </p:spPr>
        <p:txBody>
          <a:bodyPr/>
          <a:lstStyle/>
          <a:p>
            <a:pPr marL="539750" lvl="2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FRU/Option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11. RCTO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Combine PLT</a:t>
            </a:r>
            <a:endParaRPr lang="en-US" altLang="zh-CN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: 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Carton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No</a:t>
            </a:r>
            <a:endParaRPr lang="en-US" altLang="zh-TW" dirty="0" smtClean="0">
              <a:latin typeface="华文细黑" pitchFamily="2" charset="-122"/>
              <a:ea typeface="华文细黑" pitchFamily="2" charset="-12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输出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打印</a:t>
            </a:r>
            <a:r>
              <a:rPr lang="en-US" altLang="zh-TW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Pallet Label</a:t>
            </a: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批次档：</a:t>
            </a:r>
            <a:r>
              <a:rPr lang="en-US" altLang="zh-CN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C:\FRUSHIPTO.BAT</a:t>
            </a:r>
            <a:endParaRPr lang="zh-TW" altLang="en-US" dirty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饼形 6">
            <a:hlinkClick r:id="rId2" action="ppaction://hlinksldjump"/>
          </p:cNvPr>
          <p:cNvSpPr/>
          <p:nvPr/>
        </p:nvSpPr>
        <p:spPr>
          <a:xfrm>
            <a:off x="8715404" y="6143644"/>
            <a:ext cx="252000" cy="252000"/>
          </a:xfrm>
          <a:prstGeom prst="pie">
            <a:avLst>
              <a:gd name="adj1" fmla="val 0"/>
              <a:gd name="adj2" fmla="val 18714245"/>
            </a:avLst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2619" t="20476" r="17500" b="36476"/>
          <a:stretch>
            <a:fillRect/>
          </a:stretch>
        </p:blipFill>
        <p:spPr bwMode="auto">
          <a:xfrm>
            <a:off x="642910" y="1928802"/>
            <a:ext cx="4572000" cy="2054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 b="3069"/>
          <a:stretch>
            <a:fillRect/>
          </a:stretch>
        </p:blipFill>
        <p:spPr bwMode="auto">
          <a:xfrm>
            <a:off x="5857884" y="2000239"/>
            <a:ext cx="2571768" cy="401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Pallet Weight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1285884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PAK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OP 00.Plt Weight(NEW Test)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PLT No.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Output: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重量值存于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SnoDet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and 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Tp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=‘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PLTWEIGHT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’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，打印称重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Label</a:t>
            </a:r>
            <a:endParaRPr lang="zh-CN" altLang="en-US" sz="2000" dirty="0" smtClean="0"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t="2988"/>
          <a:stretch>
            <a:fillRect/>
          </a:stretch>
        </p:blipFill>
        <p:spPr bwMode="auto">
          <a:xfrm>
            <a:off x="357159" y="2214555"/>
            <a:ext cx="2517200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2851" t="26250" r="15625" b="23125"/>
          <a:stretch>
            <a:fillRect/>
          </a:stretch>
        </p:blipFill>
        <p:spPr bwMode="auto">
          <a:xfrm>
            <a:off x="3357554" y="2214554"/>
            <a:ext cx="5286412" cy="2718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00132" y="3929066"/>
            <a:ext cx="8001024" cy="79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Common Parts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流程说明</a:t>
            </a:r>
          </a:p>
        </p:txBody>
      </p:sp>
      <p:pic>
        <p:nvPicPr>
          <p:cNvPr id="4" name="內容版面配置區 5" descr="Inventec Logo_Min.wmf"/>
          <p:cNvPicPr>
            <a:picLocks noChangeAspect="1"/>
          </p:cNvPicPr>
          <p:nvPr/>
        </p:nvPicPr>
        <p:blipFill>
          <a:blip r:embed="rId2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Combine DN and Print Carton Label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207170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FRU/Option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03.146 Carton Label(Offline)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sz="2000" dirty="0" smtClean="0">
                <a:ea typeface="SimSun" pitchFamily="2" charset="-122"/>
              </a:rPr>
              <a:t>选择</a:t>
            </a:r>
            <a:r>
              <a:rPr lang="en-US" altLang="zh-CN" sz="2000" dirty="0" smtClean="0">
                <a:ea typeface="SimSun" pitchFamily="2" charset="-122"/>
              </a:rPr>
              <a:t>Model</a:t>
            </a:r>
            <a:r>
              <a:rPr lang="zh-CN" altLang="en-US" sz="2000" dirty="0" smtClean="0">
                <a:ea typeface="SimSun" pitchFamily="2" charset="-122"/>
              </a:rPr>
              <a:t>、</a:t>
            </a:r>
            <a:r>
              <a:rPr lang="en-US" altLang="zh-CN" sz="2000" dirty="0" smtClean="0">
                <a:ea typeface="SimSun" pitchFamily="2" charset="-122"/>
              </a:rPr>
              <a:t>DN</a:t>
            </a:r>
            <a:r>
              <a:rPr lang="zh-CN" altLang="en-US" sz="2000" dirty="0" smtClean="0">
                <a:ea typeface="SimSun" pitchFamily="2" charset="-122"/>
              </a:rPr>
              <a:t>、</a:t>
            </a:r>
            <a:r>
              <a:rPr lang="zh-CN" altLang="en-US" sz="2000" dirty="0" smtClean="0">
                <a:sym typeface="Wingdings" pitchFamily="2" charset="2"/>
              </a:rPr>
              <a:t>输入当前</a:t>
            </a:r>
            <a:r>
              <a:rPr lang="en-US" altLang="zh-CN" sz="2000" dirty="0" smtClean="0">
                <a:sym typeface="Wingdings" pitchFamily="2" charset="2"/>
              </a:rPr>
              <a:t>Carton</a:t>
            </a:r>
            <a:r>
              <a:rPr lang="zh-CN" altLang="en-US" sz="2000" dirty="0" smtClean="0">
                <a:sym typeface="Wingdings" pitchFamily="2" charset="2"/>
              </a:rPr>
              <a:t>所装的数量</a:t>
            </a:r>
            <a:r>
              <a:rPr lang="en-US" altLang="zh-CN" sz="2000" dirty="0" smtClean="0">
                <a:sym typeface="Wingdings" pitchFamily="2" charset="2"/>
              </a:rPr>
              <a:t>:</a:t>
            </a:r>
            <a:r>
              <a:rPr lang="zh-CN" altLang="en-US" sz="2000" dirty="0" smtClean="0">
                <a:sym typeface="Wingdings" pitchFamily="2" charset="2"/>
              </a:rPr>
              <a:t>默认为</a:t>
            </a:r>
            <a:r>
              <a:rPr lang="en-US" altLang="zh-CN" sz="2000" dirty="0" smtClean="0">
                <a:sym typeface="Wingdings" pitchFamily="2" charset="2"/>
              </a:rPr>
              <a:t>(</a:t>
            </a:r>
            <a:r>
              <a:rPr lang="en-US" altLang="zh-CN" sz="2000" dirty="0" err="1" smtClean="0">
                <a:sym typeface="Wingdings" pitchFamily="2" charset="2"/>
              </a:rPr>
              <a:t>PoData.Descr.Cqty</a:t>
            </a:r>
            <a:r>
              <a:rPr lang="en-US" altLang="zh-CN" sz="2000" dirty="0" smtClean="0">
                <a:sym typeface="Wingdings" pitchFamily="2" charset="2"/>
              </a:rPr>
              <a:t>)</a:t>
            </a:r>
            <a:endParaRPr lang="en-US" altLang="zh-CN" sz="2000" dirty="0" smtClean="0">
              <a:ea typeface="SimSun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Output: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Assign Carton ID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Combine DN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Print Carton Label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-32" y="5286388"/>
            <a:ext cx="9143999" cy="1285884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逻辑说明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: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Insert 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PAK.OptDet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(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SnoId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=Carton 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ID,Tp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=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Delivery,Qty,RUNo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)</a:t>
            </a:r>
          </a:p>
        </p:txBody>
      </p:sp>
      <p:pic>
        <p:nvPicPr>
          <p:cNvPr id="6" name="Picture 2" descr="C:\Documents and Settings\IES11FQ27\桌面\新建文件夹\120505150504.jpg"/>
          <p:cNvPicPr>
            <a:picLocks noChangeAspect="1" noChangeArrowheads="1"/>
          </p:cNvPicPr>
          <p:nvPr/>
        </p:nvPicPr>
        <p:blipFill>
          <a:blip r:embed="rId2" cstate="print"/>
          <a:srcRect t="19444" b="7937"/>
          <a:stretch>
            <a:fillRect/>
          </a:stretch>
        </p:blipFill>
        <p:spPr bwMode="auto">
          <a:xfrm>
            <a:off x="71406" y="2857496"/>
            <a:ext cx="3500430" cy="190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22852" t="26250" r="27343" b="19375"/>
          <a:stretch>
            <a:fillRect/>
          </a:stretch>
        </p:blipFill>
        <p:spPr bwMode="auto">
          <a:xfrm>
            <a:off x="4071934" y="1571612"/>
            <a:ext cx="4643470" cy="3168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301716" cy="330278"/>
          </a:xfrm>
        </p:spPr>
        <p:txBody>
          <a:bodyPr/>
          <a:lstStyle/>
          <a:p>
            <a:r>
              <a:rPr lang="en-US" altLang="zh-CN" dirty="0" smtClean="0"/>
              <a:t>Combine DN and Print Button Case Carton Label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207170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FRU/Option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03.146 Carton Label(Offline)(Test)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sz="2000" dirty="0" smtClean="0">
                <a:ea typeface="SimSun" pitchFamily="2" charset="-122"/>
              </a:rPr>
              <a:t>选择</a:t>
            </a:r>
            <a:r>
              <a:rPr lang="en-US" altLang="zh-CN" sz="2000" dirty="0" smtClean="0">
                <a:ea typeface="SimSun" pitchFamily="2" charset="-122"/>
              </a:rPr>
              <a:t>Model</a:t>
            </a:r>
            <a:r>
              <a:rPr lang="zh-CN" altLang="en-US" sz="2000" dirty="0" smtClean="0">
                <a:ea typeface="SimSun" pitchFamily="2" charset="-122"/>
              </a:rPr>
              <a:t>、</a:t>
            </a:r>
            <a:r>
              <a:rPr lang="en-US" altLang="zh-CN" sz="2000" dirty="0" smtClean="0">
                <a:ea typeface="SimSun" pitchFamily="2" charset="-122"/>
              </a:rPr>
              <a:t>DN</a:t>
            </a:r>
            <a:r>
              <a:rPr lang="zh-CN" altLang="en-US" sz="2000" dirty="0" smtClean="0">
                <a:ea typeface="SimSun" pitchFamily="2" charset="-122"/>
              </a:rPr>
              <a:t>、刷</a:t>
            </a:r>
            <a:r>
              <a:rPr lang="zh-CN" altLang="en-US" sz="2000" dirty="0" smtClean="0">
                <a:sym typeface="Wingdings" pitchFamily="2" charset="2"/>
              </a:rPr>
              <a:t>入对应数量的</a:t>
            </a:r>
            <a:r>
              <a:rPr lang="en-US" altLang="zh-CN" sz="2000" dirty="0" smtClean="0">
                <a:sym typeface="Wingdings" pitchFamily="2" charset="2"/>
              </a:rPr>
              <a:t>CT</a:t>
            </a:r>
            <a:endParaRPr lang="en-US" altLang="zh-CN" sz="2000" dirty="0" smtClean="0">
              <a:ea typeface="SimSun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Output: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Assign Carton ID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Combine DN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Print Carton Label</a:t>
            </a:r>
          </a:p>
        </p:txBody>
      </p:sp>
      <p:pic>
        <p:nvPicPr>
          <p:cNvPr id="6" name="Picture 2" descr="C:\Documents and Settings\IES11FQ27\桌面\新建文件夹\120505150504.jpg"/>
          <p:cNvPicPr>
            <a:picLocks noChangeAspect="1" noChangeArrowheads="1"/>
          </p:cNvPicPr>
          <p:nvPr/>
        </p:nvPicPr>
        <p:blipFill>
          <a:blip r:embed="rId2" cstate="print"/>
          <a:srcRect t="19444" b="7937"/>
          <a:stretch>
            <a:fillRect/>
          </a:stretch>
        </p:blipFill>
        <p:spPr bwMode="auto">
          <a:xfrm>
            <a:off x="571472" y="2643182"/>
            <a:ext cx="3410287" cy="18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0" y="48577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举例说明：以下有任何一个记录不存在都能实现卡站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刷入的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CT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前五码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——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对应的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Model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存在；</a:t>
            </a:r>
            <a:endParaRPr lang="en-US" altLang="zh-CN" sz="1600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刷入的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CT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数量与</a:t>
            </a:r>
            <a:r>
              <a:rPr lang="en-US" altLang="zh-CN" sz="1600" dirty="0" err="1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PoData.Descr.Cqty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一致。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2852" t="26250" r="27343" b="19375"/>
          <a:stretch>
            <a:fillRect/>
          </a:stretch>
        </p:blipFill>
        <p:spPr bwMode="auto">
          <a:xfrm>
            <a:off x="4286248" y="1285860"/>
            <a:ext cx="4643470" cy="3168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301716" cy="330278"/>
          </a:xfrm>
        </p:spPr>
        <p:txBody>
          <a:bodyPr/>
          <a:lstStyle/>
          <a:p>
            <a:r>
              <a:rPr lang="en-US" altLang="zh-CN" dirty="0" smtClean="0"/>
              <a:t>Combine DN and Print MB Carton Label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207170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FRU/Option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03.146 MB (new)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输入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:</a:t>
            </a:r>
            <a:r>
              <a:rPr lang="zh-CN" altLang="en-US" sz="2000" dirty="0" smtClean="0">
                <a:ea typeface="SimSun" pitchFamily="2" charset="-122"/>
              </a:rPr>
              <a:t>刷入</a:t>
            </a:r>
            <a:r>
              <a:rPr lang="en-US" altLang="zh-CN" sz="2000" dirty="0" smtClean="0">
                <a:ea typeface="SimSun" pitchFamily="2" charset="-122"/>
              </a:rPr>
              <a:t>MB CT</a:t>
            </a:r>
            <a:r>
              <a:rPr lang="zh-CN" altLang="en-US" sz="2000" dirty="0" smtClean="0">
                <a:ea typeface="SimSun" pitchFamily="2" charset="-122"/>
              </a:rPr>
              <a:t>，选</a:t>
            </a:r>
            <a:r>
              <a:rPr lang="en-US" altLang="zh-CN" sz="2000" dirty="0" smtClean="0">
                <a:ea typeface="SimSun" pitchFamily="2" charset="-122"/>
              </a:rPr>
              <a:t>DN</a:t>
            </a:r>
            <a:r>
              <a:rPr lang="zh-CN" altLang="en-US" sz="2000" dirty="0" smtClean="0">
                <a:ea typeface="SimSun" pitchFamily="2" charset="-122"/>
              </a:rPr>
              <a:t>，刷入对应数量的</a:t>
            </a:r>
            <a:r>
              <a:rPr lang="en-US" altLang="zh-CN" sz="2000" dirty="0" smtClean="0">
                <a:ea typeface="SimSun" pitchFamily="2" charset="-122"/>
              </a:rPr>
              <a:t>CT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Output: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Assign Carton ID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Combine DN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sym typeface="Wingdings" pitchFamily="2" charset="2"/>
              </a:rPr>
              <a:t>Print Carton Label</a:t>
            </a:r>
          </a:p>
        </p:txBody>
      </p:sp>
      <p:pic>
        <p:nvPicPr>
          <p:cNvPr id="6" name="Picture 2" descr="C:\Documents and Settings\IES11FQ27\桌面\新建文件夹\120505150504.jpg"/>
          <p:cNvPicPr>
            <a:picLocks noChangeAspect="1" noChangeArrowheads="1"/>
          </p:cNvPicPr>
          <p:nvPr/>
        </p:nvPicPr>
        <p:blipFill>
          <a:blip r:embed="rId2" cstate="print"/>
          <a:srcRect t="19444" b="7937"/>
          <a:stretch>
            <a:fillRect/>
          </a:stretch>
        </p:blipFill>
        <p:spPr bwMode="auto">
          <a:xfrm>
            <a:off x="428596" y="2500306"/>
            <a:ext cx="2623298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0" y="4049634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举例说明：以下有任何一个记录不存在都能实现卡站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 smtClean="0"/>
              <a:t>刷入的</a:t>
            </a:r>
            <a:r>
              <a:rPr lang="en-US" altLang="zh-CN" sz="1600" dirty="0" smtClean="0"/>
              <a:t>CT——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MB Code</a:t>
            </a:r>
            <a:r>
              <a:rPr lang="zh-CN" altLang="en-US" sz="1600" dirty="0" smtClean="0"/>
              <a:t>：</a:t>
            </a:r>
            <a:r>
              <a:rPr lang="en-US" altLang="zh-CN" sz="1600" dirty="0" smtClean="0">
                <a:solidFill>
                  <a:srgbClr val="FF0000"/>
                </a:solidFill>
              </a:rPr>
              <a:t>select * from PCA..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SnoDet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</a:t>
            </a:r>
            <a:r>
              <a:rPr lang="en-US" altLang="zh-CN" sz="1600" dirty="0" smtClean="0">
                <a:solidFill>
                  <a:srgbClr val="FF0000"/>
                </a:solidFill>
              </a:rPr>
              <a:t>='PCERF001Y2J03R</a:t>
            </a:r>
            <a:r>
              <a:rPr lang="en-US" altLang="zh-CN" sz="1600" dirty="0" smtClean="0"/>
              <a:t>'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/>
              <a:t>MB</a:t>
            </a:r>
            <a:r>
              <a:rPr lang="zh-CN" altLang="en-US" sz="1600" dirty="0" smtClean="0"/>
              <a:t>前两码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131</a:t>
            </a:r>
            <a:r>
              <a:rPr lang="zh-CN" altLang="en-US" sz="1600" dirty="0" smtClean="0"/>
              <a:t>阶：</a:t>
            </a:r>
            <a:r>
              <a:rPr lang="en-US" altLang="zh-CN" sz="1600" dirty="0" smtClean="0">
                <a:solidFill>
                  <a:srgbClr val="FF0000"/>
                </a:solidFill>
              </a:rPr>
              <a:t>select *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BomParts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Pno</a:t>
            </a:r>
            <a:r>
              <a:rPr lang="en-US" altLang="zh-CN" sz="1600" dirty="0" smtClean="0">
                <a:solidFill>
                  <a:srgbClr val="FF0000"/>
                </a:solidFill>
              </a:rPr>
              <a:t>='1310A2398516'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/>
              <a:t>131</a:t>
            </a:r>
            <a:r>
              <a:rPr lang="zh-CN" altLang="en-US" sz="1600" dirty="0" smtClean="0"/>
              <a:t>阶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Model </a:t>
            </a:r>
            <a:r>
              <a:rPr lang="zh-CN" altLang="en-US" sz="1600" dirty="0" smtClean="0"/>
              <a:t>：</a:t>
            </a:r>
            <a:r>
              <a:rPr lang="en-US" altLang="zh-CN" sz="1600" dirty="0" smtClean="0">
                <a:solidFill>
                  <a:srgbClr val="FF0000"/>
                </a:solidFill>
              </a:rPr>
              <a:t>select *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Bom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MPno</a:t>
            </a:r>
            <a:r>
              <a:rPr lang="en-US" altLang="zh-CN" sz="1600" dirty="0" smtClean="0">
                <a:solidFill>
                  <a:srgbClr val="FF0000"/>
                </a:solidFill>
              </a:rPr>
              <a:t>='1460B0146901'and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SPno</a:t>
            </a:r>
            <a:r>
              <a:rPr lang="en-US" altLang="zh-CN" sz="1600" dirty="0" smtClean="0">
                <a:solidFill>
                  <a:srgbClr val="FF0000"/>
                </a:solidFill>
              </a:rPr>
              <a:t>='1310A2398516'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/>
              <a:t>Model——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DN </a:t>
            </a:r>
            <a:r>
              <a:rPr lang="zh-CN" altLang="en-US" sz="1600" dirty="0" smtClean="0"/>
              <a:t>：</a:t>
            </a:r>
            <a:r>
              <a:rPr lang="en-US" altLang="zh-CN" sz="1600" dirty="0" smtClean="0">
                <a:solidFill>
                  <a:srgbClr val="FF0000"/>
                </a:solidFill>
              </a:rPr>
              <a:t>select * from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PoData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Model='1460B0146901'and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DeliveryNo</a:t>
            </a:r>
            <a:r>
              <a:rPr lang="en-US" altLang="zh-CN" sz="1600" dirty="0" smtClean="0">
                <a:solidFill>
                  <a:srgbClr val="FF0000"/>
                </a:solidFill>
              </a:rPr>
              <a:t>='4109255078000010'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/>
              <a:t>MB</a:t>
            </a:r>
            <a:r>
              <a:rPr lang="zh-CN" altLang="en-US" sz="1600" dirty="0" smtClean="0"/>
              <a:t>前两码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对应的</a:t>
            </a:r>
            <a:r>
              <a:rPr lang="en-US" altLang="zh-CN" sz="1600" dirty="0" smtClean="0"/>
              <a:t>DN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Carton </a:t>
            </a:r>
            <a:r>
              <a:rPr lang="zh-CN" altLang="en-US" sz="1600" dirty="0" smtClean="0"/>
              <a:t>：</a:t>
            </a:r>
            <a:r>
              <a:rPr lang="en-US" altLang="zh-CN" sz="1600" dirty="0" smtClean="0">
                <a:solidFill>
                  <a:srgbClr val="FF0000"/>
                </a:solidFill>
              </a:rPr>
              <a:t>select * from PAK..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OptDet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SnoId</a:t>
            </a:r>
            <a:r>
              <a:rPr lang="en-US" altLang="zh-CN" sz="1600" dirty="0" smtClean="0">
                <a:solidFill>
                  <a:srgbClr val="FF0000"/>
                </a:solidFill>
              </a:rPr>
              <a:t> in(select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SnoId</a:t>
            </a:r>
            <a:r>
              <a:rPr lang="en-US" altLang="zh-CN" sz="1600" dirty="0" smtClean="0">
                <a:solidFill>
                  <a:srgbClr val="FF0000"/>
                </a:solidFill>
              </a:rPr>
              <a:t> from PCA..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SnoDet</a:t>
            </a:r>
            <a:r>
              <a:rPr lang="en-US" altLang="zh-CN" sz="1600" dirty="0" smtClean="0">
                <a:solidFill>
                  <a:srgbClr val="FF0000"/>
                </a:solidFill>
              </a:rPr>
              <a:t> where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Sno</a:t>
            </a:r>
            <a:r>
              <a:rPr lang="en-US" altLang="zh-CN" sz="1600" dirty="0" smtClean="0">
                <a:solidFill>
                  <a:srgbClr val="FF0000"/>
                </a:solidFill>
              </a:rPr>
              <a:t>='PCERF001Y2J03R')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2852" t="26250" r="27343" b="19375"/>
          <a:stretch>
            <a:fillRect/>
          </a:stretch>
        </p:blipFill>
        <p:spPr bwMode="auto">
          <a:xfrm>
            <a:off x="4572000" y="1214422"/>
            <a:ext cx="4000528" cy="272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4581350" cy="330278"/>
          </a:xfrm>
        </p:spPr>
        <p:txBody>
          <a:bodyPr/>
          <a:lstStyle/>
          <a:p>
            <a:r>
              <a:rPr lang="en-US" altLang="zh-CN" dirty="0" smtClean="0"/>
              <a:t>Print Pallet Label offline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1714512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 PAK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OPPO Data(FRU)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DN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，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shipDate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，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Query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出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DN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及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PLT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信息，选中需要打印的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Label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的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PLT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信息，双击即可</a:t>
            </a:r>
            <a:endParaRPr lang="en-US" altLang="zh-CN" sz="2000" dirty="0" smtClean="0"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注意事项：由于存在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KeyParts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Common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Parts</a:t>
            </a:r>
            <a:r>
              <a:rPr kumimoji="0" lang="zh-CN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的并板，故在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FRU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/Option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 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11.RCTO Combine PLT_Anit_1111 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也可打印出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Common Parts 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Pallet Label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-32" y="5643578"/>
            <a:ext cx="9143999" cy="928694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Pallet Weight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LCM</a:t>
            </a:r>
            <a:endParaRPr lang="en-US" altLang="zh-CN" sz="2000" dirty="0" smtClean="0">
              <a:latin typeface="+mj-lt"/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22266" t="26250" r="17382" b="40937"/>
          <a:stretch>
            <a:fillRect/>
          </a:stretch>
        </p:blipFill>
        <p:spPr bwMode="auto">
          <a:xfrm>
            <a:off x="642909" y="2285992"/>
            <a:ext cx="798880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43116"/>
            <a:ext cx="9144000" cy="7969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00132" y="3929066"/>
            <a:ext cx="8001024" cy="79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 algn="r">
              <a:spcBef>
                <a:spcPct val="0"/>
              </a:spcBef>
              <a:defRPr/>
            </a:pPr>
            <a:r>
              <a:rPr lang="en-US" altLang="zh-CN" sz="4000" dirty="0" smtClean="0"/>
              <a:t>146 Model offline</a:t>
            </a:r>
            <a:r>
              <a:rPr lang="zh-CN" altLang="en-US" sz="4000" dirty="0" smtClean="0"/>
              <a:t>页面</a:t>
            </a:r>
          </a:p>
        </p:txBody>
      </p:sp>
      <p:pic>
        <p:nvPicPr>
          <p:cNvPr id="7" name="內容版面配置區 5" descr="Inventec Logo_Min.wmf"/>
          <p:cNvPicPr>
            <a:picLocks noChangeAspect="1"/>
          </p:cNvPicPr>
          <p:nvPr/>
        </p:nvPicPr>
        <p:blipFill>
          <a:blip r:embed="rId2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单体称重  </a:t>
            </a:r>
            <a:r>
              <a:rPr lang="en-US" altLang="zh-CN" dirty="0" smtClean="0"/>
              <a:t>for  146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2786082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: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 NEW_PAK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OP 16.RCTO Weight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Input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err="1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Pno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料号</a:t>
            </a:r>
            <a:r>
              <a:rPr lang="en-US" altLang="zh-CN" sz="2000" dirty="0" smtClean="0">
                <a:solidFill>
                  <a:srgbClr val="00B050"/>
                </a:solidFill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/Model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)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，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Qty(</a:t>
            </a: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所称数量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)</a:t>
            </a: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Output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Unit Weight=Total Weight/Qty</a:t>
            </a: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逻辑说明</a:t>
            </a:r>
            <a:endParaRPr lang="en-US" altLang="zh-CN" sz="2000" dirty="0" smtClean="0"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每一个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SKU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必须有单体重量，第一次做称重即可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如零星材料，比如一包螺丝单体重量为整包的重量除以总数量</a:t>
            </a:r>
            <a:endParaRPr lang="en-US" altLang="zh-CN" sz="2000" dirty="0" smtClean="0">
              <a:latin typeface="+mj-lt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 Unicode MS" pitchFamily="34" charset="-122"/>
                <a:cs typeface="Arial Unicode MS" pitchFamily="34" charset="-122"/>
              </a:rPr>
              <a:t>值存入</a:t>
            </a:r>
            <a:r>
              <a:rPr lang="en-US" altLang="zh-CN" sz="2000" dirty="0" err="1" smtClean="0"/>
              <a:t>RCTO_Weight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851" t="28125" r="25000" b="32500"/>
          <a:stretch>
            <a:fillRect/>
          </a:stretch>
        </p:blipFill>
        <p:spPr bwMode="auto">
          <a:xfrm>
            <a:off x="714348" y="3000372"/>
            <a:ext cx="6357950" cy="3000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smtClean="0">
                <a:ea typeface="Arial Unicode MS" pitchFamily="34" charset="-120"/>
                <a:cs typeface="Arial Unicode MS" pitchFamily="34" charset="-120"/>
              </a:rPr>
              <a:t>查询单体重量 </a:t>
            </a:r>
            <a:r>
              <a:rPr lang="en-US" altLang="zh-CN" dirty="0" smtClean="0">
                <a:ea typeface="Arial Unicode MS" pitchFamily="34" charset="-120"/>
                <a:cs typeface="Arial Unicode MS" pitchFamily="34" charset="-120"/>
              </a:rPr>
              <a:t>For 146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403" y="1924068"/>
            <a:ext cx="7786687" cy="407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857256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:</a:t>
            </a:r>
            <a:r>
              <a:rPr lang="en-US" altLang="zh-CN" sz="2000" dirty="0" smtClean="0">
                <a:latin typeface="+mj-lt"/>
              </a:rPr>
              <a:t> </a:t>
            </a:r>
            <a:r>
              <a:rPr lang="en-US" altLang="zh-CN" sz="2000" dirty="0" err="1" smtClean="0">
                <a:latin typeface="+mj-lt"/>
              </a:rPr>
              <a:t>NEW_PAK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Query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 01.RCTO Weight Query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  <a:sym typeface="Wingdings" pitchFamily="2" charset="2"/>
              </a:rPr>
              <a:t>Query</a:t>
            </a:r>
            <a:r>
              <a:rPr lang="zh-CN" altLang="en-US" sz="2000" dirty="0" smtClean="0">
                <a:latin typeface="+mj-lt"/>
                <a:ea typeface="SimSun" pitchFamily="2" charset="-122"/>
                <a:sym typeface="Wingdings" pitchFamily="2" charset="2"/>
              </a:rPr>
              <a:t>和</a:t>
            </a:r>
            <a:r>
              <a:rPr lang="en-US" altLang="zh-CN" sz="2000" dirty="0" smtClean="0">
                <a:latin typeface="+mj-lt"/>
                <a:ea typeface="SimSun" pitchFamily="2" charset="-122"/>
                <a:sym typeface="Wingdings" pitchFamily="2" charset="2"/>
              </a:rPr>
              <a:t>Excel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都直接导出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Excel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表格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00132" y="3929066"/>
            <a:ext cx="8001024" cy="79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LCM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流程说明</a:t>
            </a:r>
          </a:p>
        </p:txBody>
      </p:sp>
      <p:pic>
        <p:nvPicPr>
          <p:cNvPr id="4" name="內容版面配置區 5" descr="Inventec Logo_Min.wmf"/>
          <p:cNvPicPr>
            <a:picLocks noChangeAspect="1"/>
          </p:cNvPicPr>
          <p:nvPr/>
        </p:nvPicPr>
        <p:blipFill>
          <a:blip r:embed="rId2"/>
          <a:srcRect t="28120" b="31445"/>
          <a:stretch>
            <a:fillRect/>
          </a:stretch>
        </p:blipFill>
        <p:spPr bwMode="auto">
          <a:xfrm>
            <a:off x="0" y="2714625"/>
            <a:ext cx="43719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栈板规格维护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272" y="2909314"/>
            <a:ext cx="5760000" cy="3448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2286016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:</a:t>
            </a:r>
            <a:r>
              <a:rPr lang="en-US" altLang="zh-CN" sz="2000" dirty="0" smtClean="0">
                <a:latin typeface="+mj-lt"/>
              </a:rPr>
              <a:t> </a:t>
            </a:r>
            <a:r>
              <a:rPr lang="en-US" altLang="zh-CN" sz="2000" dirty="0" err="1" smtClean="0">
                <a:latin typeface="+mj-lt"/>
              </a:rPr>
              <a:t>PAK</a:t>
            </a:r>
            <a:r>
              <a:rPr lang="en-US" altLang="zh-CN" sz="2000" dirty="0" err="1" smtClean="0">
                <a:latin typeface="+mj-lt"/>
                <a:sym typeface="Wingdings" pitchFamily="2" charset="2"/>
              </a:rPr>
              <a:t>Maintain</a:t>
            </a:r>
            <a:r>
              <a:rPr lang="en-US" altLang="zh-CN" sz="2000" dirty="0" smtClean="0">
                <a:latin typeface="+mj-lt"/>
                <a:sym typeface="Wingdings" pitchFamily="2" charset="2"/>
              </a:rPr>
              <a:t> 16.PLT Standard Maintain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imSun" pitchFamily="2" charset="-122"/>
              <a:cs typeface="+mn-cs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Input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Pallet NO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选择栈板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规格</a:t>
            </a:r>
            <a:r>
              <a:rPr lang="zh-CN" altLang="en-US" sz="2000" dirty="0" smtClean="0">
                <a:latin typeface="+mj-lt"/>
                <a:ea typeface="SimSun" pitchFamily="2" charset="-122"/>
              </a:rPr>
              <a:t>，</a:t>
            </a:r>
            <a:r>
              <a:rPr lang="en-US" altLang="zh-CN" sz="2000" dirty="0" smtClean="0">
                <a:latin typeface="+mj-lt"/>
                <a:ea typeface="SimSun" pitchFamily="2" charset="-122"/>
              </a:rPr>
              <a:t>Save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即可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栈板规格</a:t>
            </a:r>
            <a:r>
              <a:rPr lang="zh-CN" altLang="en-US" sz="2000" dirty="0" smtClean="0">
                <a:latin typeface="+mj-lt"/>
                <a:ea typeface="SimSun" pitchFamily="2" charset="-122"/>
              </a:rPr>
              <a:t>：</a:t>
            </a:r>
            <a:endParaRPr lang="en-US" altLang="zh-CN" sz="2000" dirty="0" smtClean="0">
              <a:latin typeface="+mj-lt"/>
              <a:ea typeface="SimSun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大栈板：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120*100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中栈板：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100*81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小栈板：</a:t>
            </a:r>
            <a:r>
              <a:rPr lang="en-US" altLang="zh-CN" sz="2000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100*40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高度：拿尺量高度，填进去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此处在</a:t>
            </a:r>
            <a:r>
              <a:rPr lang="en-US" altLang="zh-CN" sz="2000" dirty="0" smtClean="0">
                <a:latin typeface="+mj-lt"/>
                <a:ea typeface="SimSun" pitchFamily="2" charset="-122"/>
              </a:rPr>
              <a:t>Pallet Weight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之后手动维护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DeliveryNo</a:t>
            </a:r>
            <a:r>
              <a:rPr lang="zh-CN" dirty="0" smtClean="0"/>
              <a:t>删除船务（</a:t>
            </a:r>
            <a:r>
              <a:rPr lang="en-US" altLang="zh-CN" dirty="0" smtClean="0"/>
              <a:t>FRU&amp;146)</a:t>
            </a:r>
            <a:endParaRPr lang="zh-CN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0" y="500042"/>
            <a:ext cx="9143999" cy="642942"/>
          </a:xfrm>
          <a:prstGeom prst="rect">
            <a:avLst/>
          </a:prstGeom>
        </p:spPr>
        <p:txBody>
          <a:bodyPr/>
          <a:lstStyle/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SimSun" pitchFamily="2" charset="-122"/>
                <a:cs typeface="+mn-cs"/>
              </a:rPr>
              <a:t>:</a:t>
            </a:r>
            <a:r>
              <a:rPr lang="en-US" altLang="zh-CN" sz="2000" dirty="0" smtClean="0">
                <a:latin typeface="+mj-lt"/>
              </a:rPr>
              <a:t> PAK</a:t>
            </a:r>
            <a:r>
              <a:rPr lang="en-US" altLang="zh-CN" sz="2000" dirty="0" smtClean="0">
                <a:sym typeface="Wingdings" pitchFamily="2" charset="2"/>
              </a:rPr>
              <a:t>OP 09.Delete </a:t>
            </a:r>
            <a:r>
              <a:rPr lang="en-US" altLang="zh-CN" sz="2000" dirty="0" err="1" smtClean="0">
                <a:sym typeface="Wingdings" pitchFamily="2" charset="2"/>
              </a:rPr>
              <a:t>DeliveryNo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imSun" pitchFamily="2" charset="-122"/>
              <a:cs typeface="+mn-cs"/>
              <a:sym typeface="Wingdings" pitchFamily="2" charset="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5300" y="1500174"/>
            <a:ext cx="8153400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214813" y="2174861"/>
            <a:ext cx="3214687" cy="7143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输入</a:t>
            </a:r>
            <a:r>
              <a:rPr lang="en-US" altLang="zh-CN" b="1" dirty="0"/>
              <a:t>DN</a:t>
            </a:r>
            <a:r>
              <a:rPr lang="zh-CN" altLang="en-US" b="1" dirty="0"/>
              <a:t>号</a:t>
            </a:r>
            <a:endParaRPr lang="en-US" altLang="zh-CN" b="1" dirty="0"/>
          </a:p>
          <a:p>
            <a:pPr algn="ctr">
              <a:defRPr/>
            </a:pPr>
            <a:r>
              <a:rPr lang="zh-CN" altLang="en-US" b="1" dirty="0"/>
              <a:t>例如：</a:t>
            </a:r>
            <a:r>
              <a:rPr lang="en-US" altLang="zh-CN" b="1" dirty="0"/>
              <a:t>4107266126000010</a:t>
            </a:r>
            <a:endParaRPr lang="zh-TW" altLang="en-US" b="1" dirty="0"/>
          </a:p>
        </p:txBody>
      </p:sp>
      <p:cxnSp>
        <p:nvCxnSpPr>
          <p:cNvPr id="7" name="直線單箭頭接點 6"/>
          <p:cNvCxnSpPr/>
          <p:nvPr/>
        </p:nvCxnSpPr>
        <p:spPr>
          <a:xfrm rot="16200000" flipH="1">
            <a:off x="5214938" y="2889236"/>
            <a:ext cx="571500" cy="571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00750" y="4746611"/>
            <a:ext cx="2214563" cy="4286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点击此处确定解除</a:t>
            </a:r>
            <a:endParaRPr lang="zh-TW" altLang="en-US" b="1" dirty="0"/>
          </a:p>
        </p:txBody>
      </p:sp>
      <p:cxnSp>
        <p:nvCxnSpPr>
          <p:cNvPr id="9" name="直線單箭頭接點 10"/>
          <p:cNvCxnSpPr/>
          <p:nvPr/>
        </p:nvCxnSpPr>
        <p:spPr>
          <a:xfrm rot="10800000">
            <a:off x="7358063" y="4389424"/>
            <a:ext cx="428625" cy="28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7643834" y="2214554"/>
            <a:ext cx="1357290" cy="500066"/>
          </a:xfrm>
          <a:prstGeom prst="wedgeRoundRectCallout">
            <a:avLst>
              <a:gd name="adj1" fmla="val -32722"/>
              <a:gd name="adj2" fmla="val 920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/>
                </a:solidFill>
                <a:latin typeface="华文细黑" pitchFamily="2" charset="-122"/>
                <a:ea typeface="华文细黑" pitchFamily="2" charset="-122"/>
              </a:rPr>
              <a:t>彻底删除？</a:t>
            </a:r>
            <a:endParaRPr lang="zh-CN" altLang="en-US" b="1" dirty="0">
              <a:solidFill>
                <a:srgbClr val="00B050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36563" y="3308350"/>
            <a:ext cx="7786687" cy="7143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28625" y="4071938"/>
            <a:ext cx="7786688" cy="45085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Questions  and Answers</a:t>
            </a:r>
            <a:endParaRPr kumimoji="0" lang="zh-TW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 l="22266" t="26250" r="11523" b="20312"/>
          <a:stretch>
            <a:fillRect/>
          </a:stretch>
        </p:blipFill>
        <p:spPr bwMode="auto">
          <a:xfrm>
            <a:off x="142844" y="1571612"/>
            <a:ext cx="5072098" cy="255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4" descr="image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643050"/>
            <a:ext cx="351155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4944526" cy="330278"/>
          </a:xfrm>
        </p:spPr>
        <p:txBody>
          <a:bodyPr/>
          <a:lstStyle/>
          <a:p>
            <a:r>
              <a:rPr lang="en-US" altLang="zh-CN" dirty="0" smtClean="0"/>
              <a:t>Combine LCM CT and Print Rev. Label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428604"/>
            <a:ext cx="9144000" cy="1357322"/>
          </a:xfrm>
          <a:prstGeom prst="rect">
            <a:avLst/>
          </a:prstGeom>
        </p:spPr>
        <p:txBody>
          <a:bodyPr/>
          <a:lstStyle/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: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FRU/Option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0N.RTCO LCM CT Print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Input: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选择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Date Code(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即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Warranty),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输入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Model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、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LCM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CT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TPDL CT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BTDL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 CT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Rev.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Label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4429132"/>
            <a:ext cx="914400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逻辑说明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LcmLog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CT,   WC=35)</a:t>
            </a: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Insert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OptDet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CT,  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=Model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)</a:t>
            </a: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FruDet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CT,  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=TPDL&amp;BTDL CT)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2786050" y="1236274"/>
            <a:ext cx="1071570" cy="428628"/>
          </a:xfrm>
          <a:prstGeom prst="wedgeRectCallout">
            <a:avLst>
              <a:gd name="adj1" fmla="val -88597"/>
              <a:gd name="adj2" fmla="val 75049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线别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2786050" y="1807778"/>
            <a:ext cx="1071570" cy="428628"/>
          </a:xfrm>
          <a:prstGeom prst="wedgeRectCallout">
            <a:avLst>
              <a:gd name="adj1" fmla="val -89852"/>
              <a:gd name="adj2" fmla="val -6519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保修期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14414" y="2500306"/>
            <a:ext cx="3786214" cy="500066"/>
          </a:xfrm>
          <a:prstGeom prst="rect">
            <a:avLst/>
          </a:prstGeom>
          <a:solidFill>
            <a:srgbClr val="FF999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标注 16"/>
          <p:cNvSpPr/>
          <p:nvPr/>
        </p:nvSpPr>
        <p:spPr>
          <a:xfrm rot="10800000" flipV="1">
            <a:off x="3571868" y="3000371"/>
            <a:ext cx="1357322" cy="500066"/>
          </a:xfrm>
          <a:prstGeom prst="wedgeRectCallout">
            <a:avLst>
              <a:gd name="adj1" fmla="val 22758"/>
              <a:gd name="adj2" fmla="val -692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扫入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CT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码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6500826" y="1643050"/>
            <a:ext cx="2286016" cy="428628"/>
          </a:xfrm>
          <a:prstGeom prst="wedgeRectCallout">
            <a:avLst>
              <a:gd name="adj1" fmla="val -37671"/>
              <a:gd name="adj2" fmla="val 94044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SPS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与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CT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的前五码一一对应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5572132" y="3000372"/>
            <a:ext cx="2286016" cy="428628"/>
          </a:xfrm>
          <a:prstGeom prst="wedgeRectCallout">
            <a:avLst>
              <a:gd name="adj1" fmla="val -3782"/>
              <a:gd name="adj2" fmla="val -113362"/>
            </a:avLst>
          </a:prstGeom>
          <a:solidFill>
            <a:srgbClr val="EEECE1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HP PN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与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Model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对应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4282" y="5929330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Reprint </a:t>
            </a:r>
            <a:r>
              <a:rPr lang="zh-CN" altLang="en-US" dirty="0" smtClean="0"/>
              <a:t>：选择</a:t>
            </a:r>
            <a:r>
              <a:rPr lang="en-US" altLang="zh-CN" dirty="0" smtClean="0"/>
              <a:t>Warranty</a:t>
            </a:r>
            <a:r>
              <a:rPr lang="zh-CN" altLang="en-US" dirty="0" smtClean="0"/>
              <a:t>，刷入</a:t>
            </a:r>
            <a:r>
              <a:rPr lang="en-US" altLang="zh-CN" dirty="0" smtClean="0"/>
              <a:t>LCM CT</a:t>
            </a:r>
            <a:r>
              <a:rPr lang="zh-CN" altLang="en-US" dirty="0" smtClean="0"/>
              <a:t>即可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4944526" cy="3302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Check LCM &amp; TPDL</a:t>
            </a:r>
            <a:endParaRPr lang="en-US" altLang="zh-TW" smtClean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428604"/>
            <a:ext cx="9144000" cy="135732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FRU/Option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28. LCM &amp; TPDL Check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146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）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 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LCM CT 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TPDL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 </a:t>
            </a:r>
            <a: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  <a:t>PASS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代表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Check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通过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4429132"/>
            <a:ext cx="914400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逻辑说明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FruDet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CT,  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=TPDL&amp;BTDL CT)</a:t>
            </a: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2"/>
          <a:srcRect l="23453" t="29048" r="25476" b="31143"/>
          <a:stretch>
            <a:fillRect/>
          </a:stretch>
        </p:blipFill>
        <p:spPr bwMode="auto">
          <a:xfrm>
            <a:off x="642910" y="1571612"/>
            <a:ext cx="5005388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571472" y="5572140"/>
            <a:ext cx="54546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9750" indent="-357188">
              <a:buClr>
                <a:schemeClr val="tx1"/>
              </a:buClr>
            </a:pPr>
            <a:r>
              <a:rPr kumimoji="0" lang="zh-CN" altLang="en-US" sz="16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注：</a:t>
            </a:r>
            <a:endParaRPr kumimoji="0" lang="en-US" altLang="zh-CN" sz="160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pPr marL="539750" indent="-357188">
              <a:buClr>
                <a:schemeClr val="tx1"/>
              </a:buClr>
            </a:pPr>
            <a:r>
              <a:rPr kumimoji="0" lang="zh-CN" altLang="en-US" sz="16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如果不走此站，结合</a:t>
            </a:r>
            <a:r>
              <a:rPr kumimoji="0" lang="en-US" altLang="zh-CN" sz="16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Carton </a:t>
            </a:r>
            <a:r>
              <a:rPr kumimoji="0" lang="zh-CN" altLang="en-US" sz="160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的时候是刷不进去的</a:t>
            </a:r>
            <a:endParaRPr kumimoji="0" lang="en-US" altLang="zh-CN" sz="160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4944526" cy="3302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LCM Defect Input</a:t>
            </a:r>
            <a:endParaRPr lang="en-US" altLang="zh-TW" dirty="0" smtClean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428604"/>
            <a:ext cx="9144000" cy="135732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IPC/MP/Operation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H9.LCM Defect Input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</a:t>
            </a:r>
            <a:r>
              <a:rPr lang="en-US" altLang="zh-TW" sz="2000" dirty="0" smtClean="0">
                <a:latin typeface="华文细黑" pitchFamily="2" charset="-122"/>
                <a:ea typeface="华文细黑" pitchFamily="2" charset="-122"/>
              </a:rPr>
              <a:t> 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LCM CT 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Defect Code </a:t>
            </a:r>
            <a:r>
              <a:rPr lang="zh-CN" altLang="en-US" sz="20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9999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4429132"/>
            <a:ext cx="914400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逻辑说明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SnoRep_LCM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Pdline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=Defect Input)</a:t>
            </a: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/>
          <a:srcRect l="23334" t="28476" r="18571" b="27333"/>
          <a:stretch>
            <a:fillRect/>
          </a:stretch>
        </p:blipFill>
        <p:spPr bwMode="auto">
          <a:xfrm>
            <a:off x="642910" y="1571612"/>
            <a:ext cx="51085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27870" y="21587"/>
            <a:ext cx="4944526" cy="3302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LCM Defect Output</a:t>
            </a:r>
            <a:endParaRPr lang="en-US" altLang="zh-TW" dirty="0" smtClean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428604"/>
            <a:ext cx="9144000" cy="1714512"/>
          </a:xfrm>
          <a:prstGeom prst="rect">
            <a:avLst/>
          </a:prstGeom>
        </p:spPr>
        <p:txBody>
          <a:bodyPr/>
          <a:lstStyle/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lang="zh-TW" altLang="en-US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路徑</a:t>
            </a:r>
            <a:r>
              <a:rPr lang="en-US" altLang="zh-TW" sz="20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: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 IPC/MP/Operation 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CN" sz="2000" dirty="0" smtClean="0">
                <a:latin typeface="华文细黑" pitchFamily="2" charset="-122"/>
                <a:ea typeface="华文细黑" pitchFamily="2" charset="-122"/>
              </a:rPr>
              <a:t>LCM Defect </a:t>
            </a:r>
            <a:r>
              <a:rPr lang="en-US" altLang="zh-CN" sz="2000" dirty="0" err="1" smtClean="0">
                <a:latin typeface="华文细黑" pitchFamily="2" charset="-122"/>
                <a:ea typeface="华文细黑" pitchFamily="2" charset="-122"/>
              </a:rPr>
              <a:t>Keyout</a:t>
            </a:r>
            <a:endParaRPr lang="en-US" altLang="zh-CN" sz="2000" dirty="0" smtClean="0">
              <a:latin typeface="华文细黑" pitchFamily="2" charset="-122"/>
              <a:ea typeface="华文细黑" pitchFamily="2" charset="-122"/>
              <a:sym typeface="Wingdings" pitchFamily="2" charset="2"/>
            </a:endParaRPr>
          </a:p>
          <a:p>
            <a:pPr marL="539750" indent="-357188">
              <a:buClr>
                <a:schemeClr val="tx1"/>
              </a:buClr>
              <a:buFont typeface="Arial Unicode MS" pitchFamily="34" charset="-122"/>
              <a:buChar char="–"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</a:t>
            </a:r>
          </a:p>
          <a:p>
            <a:pPr marL="996950" lvl="1" indent="-357188"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在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LCM CT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处刷入修复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LCM CT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，点击‘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Query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’按钮；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996950" lvl="1" indent="-357188">
              <a:buClr>
                <a:schemeClr val="tx1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双击不良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CT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，展开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Defect Code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；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996950" lvl="1" indent="-357188">
              <a:buClr>
                <a:schemeClr val="tx1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选择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Cause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Major Part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1600" dirty="0" err="1" smtClean="0">
                <a:latin typeface="华文细黑" pitchFamily="2" charset="-122"/>
                <a:ea typeface="华文细黑" pitchFamily="2" charset="-122"/>
              </a:rPr>
              <a:t>Componet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，备注请在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Remark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栏位填写；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996950" lvl="1" indent="-357188">
              <a:buClr>
                <a:schemeClr val="tx1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点击‘</a:t>
            </a:r>
            <a:r>
              <a:rPr lang="en-US" altLang="zh-CN" sz="1600" dirty="0" smtClean="0">
                <a:latin typeface="华文细黑" pitchFamily="2" charset="-122"/>
                <a:ea typeface="华文细黑" pitchFamily="2" charset="-122"/>
              </a:rPr>
              <a:t>Save</a:t>
            </a: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’按钮保存即可。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5715016"/>
            <a:ext cx="914400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逻辑说明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SnoRep_LCM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Pdline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KeyOut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)</a:t>
            </a: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2356" t="26923" r="14615" b="30615"/>
          <a:stretch>
            <a:fillRect/>
          </a:stretch>
        </p:blipFill>
        <p:spPr bwMode="auto">
          <a:xfrm>
            <a:off x="641841" y="2214554"/>
            <a:ext cx="814500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015964" cy="330278"/>
          </a:xfrm>
        </p:spPr>
        <p:txBody>
          <a:bodyPr/>
          <a:lstStyle/>
          <a:p>
            <a:r>
              <a:rPr lang="en-US" altLang="zh-CN" dirty="0" smtClean="0"/>
              <a:t>Combine DN and Print Key Parts Carton Label</a:t>
            </a:r>
            <a:endParaRPr lang="zh-CN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500042"/>
            <a:ext cx="9143999" cy="6000792"/>
          </a:xfrm>
          <a:prstGeom prst="rect">
            <a:avLst/>
          </a:prstGeom>
          <a:noFill/>
        </p:spPr>
        <p:txBody>
          <a:bodyPr/>
          <a:lstStyle/>
          <a:p>
            <a:pPr marL="541068" lvl="0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路徑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:</a:t>
            </a:r>
            <a:r>
              <a:rPr lang="en-US" altLang="zh-CN" sz="2000" dirty="0" smtClean="0">
                <a:solidFill>
                  <a:srgbClr val="FF0000"/>
                </a:solidFill>
                <a:latin typeface="+mj-lt"/>
                <a:ea typeface="华文细黑" pitchFamily="2" charset="-122"/>
              </a:rPr>
              <a:t> 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FRU/Option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  <a:sym typeface="Wingdings" pitchFamily="2" charset="2"/>
              </a:rPr>
              <a:t>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02.SCI_KP_Collection(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Test0406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)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  <a:sym typeface="Wingdings" pitchFamily="2" charset="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Input: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输入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Piece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，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选择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Scan 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（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PCS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数量为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PoData.Descr.CQty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）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541068" marR="0" lvl="0" indent="-357188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Output: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dirty="0" smtClean="0">
                <a:latin typeface="+mj-lt"/>
                <a:ea typeface="华文细黑" pitchFamily="2" charset="-122"/>
              </a:rPr>
              <a:t>Assign Carton ID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Combine</a:t>
            </a:r>
            <a:r>
              <a:rPr kumimoji="0" lang="en-US" altLang="zh-TW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itchFamily="2" charset="-122"/>
              </a:rPr>
              <a:t> DN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TW" sz="2000" baseline="0" dirty="0" smtClean="0">
                <a:latin typeface="+mj-lt"/>
                <a:ea typeface="华文细黑" pitchFamily="2" charset="-122"/>
              </a:rPr>
              <a:t>Print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 Carton Label</a:t>
            </a: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541068" indent="-357188">
              <a:spcBef>
                <a:spcPct val="0"/>
              </a:spcBef>
              <a:buClr>
                <a:schemeClr val="tx1"/>
              </a:buClr>
              <a:buFont typeface="Arial Unicode MS" pitchFamily="34" charset="-120"/>
              <a:buChar char="–"/>
              <a:defRPr/>
            </a:pPr>
            <a:r>
              <a:rPr lang="zh-CN" altLang="en-US" sz="2000" dirty="0" smtClean="0">
                <a:latin typeface="+mj-lt"/>
                <a:ea typeface="华文细黑" pitchFamily="2" charset="-122"/>
              </a:rPr>
              <a:t>逻辑说明</a:t>
            </a:r>
            <a:r>
              <a:rPr lang="en-US" altLang="zh-TW" sz="2000" dirty="0" smtClean="0">
                <a:latin typeface="+mj-lt"/>
                <a:ea typeface="华文细黑" pitchFamily="2" charset="-122"/>
              </a:rPr>
              <a:t>: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Insert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OptDet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(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 or other parts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CT,Tp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=CN/Delivery)</a:t>
            </a: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j-lt"/>
                <a:ea typeface="华文细黑" pitchFamily="2" charset="-122"/>
              </a:rPr>
              <a:t>由于有的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LCM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有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Camera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，有的无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Camera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，需要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Check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：在目前选择的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下，所刷入的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在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OptDet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（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SnoId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=LCM CT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，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Sno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=Model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）中对应的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与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中所对应的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Model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是否一致</a:t>
            </a:r>
            <a:endParaRPr lang="en-US" altLang="zh-CN" sz="2000" dirty="0" smtClean="0">
              <a:latin typeface="+mj-lt"/>
              <a:ea typeface="华文细黑" pitchFamily="2" charset="-122"/>
            </a:endParaRPr>
          </a:p>
          <a:p>
            <a:pPr marL="1098280" lvl="1" indent="-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 smtClean="0">
                <a:latin typeface="+mj-lt"/>
                <a:ea typeface="华文细黑" pitchFamily="2" charset="-122"/>
              </a:rPr>
              <a:t>DN</a:t>
            </a:r>
            <a:r>
              <a:rPr lang="zh-CN" altLang="en-US" sz="2000" dirty="0" smtClean="0">
                <a:latin typeface="+mj-lt"/>
                <a:ea typeface="华文细黑" pitchFamily="2" charset="-122"/>
              </a:rPr>
              <a:t>结合完，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update  </a:t>
            </a:r>
            <a:r>
              <a:rPr lang="en-US" altLang="zh-CN" sz="2000" dirty="0" err="1" smtClean="0">
                <a:latin typeface="+mj-lt"/>
                <a:ea typeface="华文细黑" pitchFamily="2" charset="-122"/>
              </a:rPr>
              <a:t>PoData</a:t>
            </a:r>
            <a:r>
              <a:rPr lang="en-US" altLang="zh-CN" sz="2000" dirty="0" smtClean="0">
                <a:latin typeface="+mj-lt"/>
                <a:ea typeface="华文细黑" pitchFamily="2" charset="-122"/>
              </a:rPr>
              <a:t> Status=82</a:t>
            </a:r>
          </a:p>
          <a:p>
            <a:pPr marL="1098280" lvl="1" indent="-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1098280" lvl="1" indent="-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solidFill>
                <a:srgbClr val="FF0000"/>
              </a:solidFill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lang="en-US" altLang="zh-TW" sz="2000" dirty="0" smtClean="0">
              <a:latin typeface="+mj-lt"/>
              <a:ea typeface="华文细黑" pitchFamily="2" charset="-122"/>
            </a:endParaRPr>
          </a:p>
          <a:p>
            <a:pPr marL="998268" lvl="1" indent="-357188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itchFamily="2" charset="-122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 l="22851" t="26250" r="15039" b="10000"/>
          <a:stretch>
            <a:fillRect/>
          </a:stretch>
        </p:blipFill>
        <p:spPr bwMode="auto">
          <a:xfrm>
            <a:off x="4317746" y="1285860"/>
            <a:ext cx="389759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0" y="571480"/>
            <a:ext cx="914403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1635" tIns="40817" rIns="81635" bIns="40817" numCol="1" anchor="t" anchorCtr="0" compatLnSpc="1">
            <a:prstTxWarp prst="textNoShape">
              <a:avLst/>
            </a:prstTxWarp>
          </a:bodyPr>
          <a:lstStyle/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功能说明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itchFamily="2" charset="-122"/>
              <a:cs typeface="+mn-cs"/>
            </a:endParaRP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lang="zh-CN" altLang="en-US" sz="2000" dirty="0" smtClean="0">
                <a:ea typeface="STXihei" pitchFamily="2" charset="-122"/>
              </a:rPr>
              <a:t>结合</a:t>
            </a:r>
            <a:r>
              <a:rPr lang="en-US" altLang="zh-CN" sz="2000" dirty="0" smtClean="0">
                <a:ea typeface="STXihei" pitchFamily="2" charset="-122"/>
              </a:rPr>
              <a:t>DN</a:t>
            </a:r>
          </a:p>
          <a:p>
            <a:pPr marL="1031419" lvl="1" indent="-357188" eaLnBrk="0" hangingPunct="0">
              <a:buClr>
                <a:schemeClr val="tx1"/>
              </a:buClr>
              <a:buFont typeface="Wingdings" pitchFamily="2" charset="2"/>
              <a:buChar char="l"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打印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 Carton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TXihei" pitchFamily="2" charset="-122"/>
                <a:cs typeface="+mn-cs"/>
              </a:rPr>
              <a:t>标签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itchFamily="2" charset="-122"/>
              <a:cs typeface="+mn-cs"/>
            </a:endParaRPr>
          </a:p>
          <a:p>
            <a:pPr marL="54106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 Unicode MS" pitchFamily="34" charset="-120"/>
              <a:buChar char="–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注意事項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imSun" pitchFamily="2" charset="-122"/>
                <a:cs typeface="+mn-cs"/>
              </a:rPr>
              <a:t>﹕</a:t>
            </a:r>
            <a:endParaRPr lang="en-US" altLang="zh-TW" sz="2000" dirty="0" smtClean="0">
              <a:ea typeface="SimSun" pitchFamily="2" charset="-122"/>
            </a:endParaRPr>
          </a:p>
          <a:p>
            <a:pPr marL="998268" lvl="1" indent="-3571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0" lang="zh-TW" alt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STXihei" pitchFamily="2" charset="-122"/>
                <a:cs typeface="+mn-cs"/>
              </a:rPr>
              <a:t> </a:t>
            </a:r>
            <a:r>
              <a:rPr lang="en-US" altLang="zh-CN" sz="2000" dirty="0" err="1" smtClean="0">
                <a:ea typeface="STXihei" pitchFamily="2" charset="-122"/>
              </a:rPr>
              <a:t>Keyparts</a:t>
            </a:r>
            <a:r>
              <a:rPr lang="zh-CN" altLang="en-US" sz="2000" dirty="0" smtClean="0">
                <a:ea typeface="STXihei" pitchFamily="2" charset="-122"/>
              </a:rPr>
              <a:t>在</a:t>
            </a:r>
            <a:r>
              <a:rPr lang="en-US" altLang="zh-CN" sz="2000" dirty="0" smtClean="0">
                <a:ea typeface="STXihei" pitchFamily="2" charset="-122"/>
              </a:rPr>
              <a:t>FIS </a:t>
            </a:r>
            <a:r>
              <a:rPr lang="zh-CN" altLang="en-US" sz="2000" dirty="0" smtClean="0">
                <a:ea typeface="STXihei" pitchFamily="2" charset="-122"/>
              </a:rPr>
              <a:t>表中必须建立与机型对应的</a:t>
            </a:r>
            <a:r>
              <a:rPr lang="en-US" altLang="zh-CN" sz="2000" dirty="0" smtClean="0">
                <a:ea typeface="STXihei" pitchFamily="2" charset="-122"/>
              </a:rPr>
              <a:t>DN</a:t>
            </a:r>
            <a:r>
              <a:rPr lang="zh-CN" altLang="en-US" sz="2000" dirty="0" smtClean="0">
                <a:ea typeface="STXihei" pitchFamily="2" charset="-122"/>
              </a:rPr>
              <a:t>，否则无法卡站，不刷</a:t>
            </a:r>
            <a:r>
              <a:rPr lang="en-US" altLang="zh-CN" sz="2000" dirty="0" smtClean="0">
                <a:ea typeface="STXihei" pitchFamily="2" charset="-122"/>
              </a:rPr>
              <a:t>FIS</a:t>
            </a:r>
            <a:r>
              <a:rPr lang="zh-CN" altLang="en-US" sz="2000" dirty="0" smtClean="0">
                <a:ea typeface="STXihei" pitchFamily="2" charset="-122"/>
              </a:rPr>
              <a:t>也可通过</a:t>
            </a:r>
            <a:endParaRPr lang="zh-TW" altLang="en-US" sz="2000" dirty="0">
              <a:ea typeface="STXihei" pitchFamily="2" charset="-122"/>
            </a:endParaRPr>
          </a:p>
        </p:txBody>
      </p:sp>
      <p:pic>
        <p:nvPicPr>
          <p:cNvPr id="7" name="图片 6" descr="146 carton Label.jpg"/>
          <p:cNvPicPr>
            <a:picLocks noChangeAspect="1"/>
          </p:cNvPicPr>
          <p:nvPr/>
        </p:nvPicPr>
        <p:blipFill>
          <a:blip r:embed="rId2" cstate="print"/>
          <a:srcRect l="9375" t="16666" r="5468" b="7291"/>
          <a:stretch>
            <a:fillRect/>
          </a:stretch>
        </p:blipFill>
        <p:spPr>
          <a:xfrm>
            <a:off x="3071802" y="2643182"/>
            <a:ext cx="4643470" cy="310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27870" y="21587"/>
            <a:ext cx="5015964" cy="330278"/>
          </a:xfrm>
        </p:spPr>
        <p:txBody>
          <a:bodyPr/>
          <a:lstStyle/>
          <a:p>
            <a:r>
              <a:rPr lang="en-US" altLang="zh-CN" dirty="0" smtClean="0"/>
              <a:t>Combine DN and Print Carton Label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2283</TotalTime>
  <Words>1983</Words>
  <Application>Microsoft Office PowerPoint</Application>
  <PresentationFormat>如螢幕大小 (4:3)</PresentationFormat>
  <Paragraphs>271</Paragraphs>
  <Slides>32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4" baseType="lpstr">
      <vt:lpstr>Office 主题</vt:lpstr>
      <vt:lpstr>包</vt:lpstr>
      <vt:lpstr>投影片 0</vt:lpstr>
      <vt:lpstr>投影片 1</vt:lpstr>
      <vt:lpstr>投影片 2</vt:lpstr>
      <vt:lpstr>Combine LCM CT and Print Rev. Label</vt:lpstr>
      <vt:lpstr>Check LCM &amp; TPDL</vt:lpstr>
      <vt:lpstr>LCM Defect Input</vt:lpstr>
      <vt:lpstr>LCM Defect Output</vt:lpstr>
      <vt:lpstr>Combine DN and Print Key Parts Carton Label</vt:lpstr>
      <vt:lpstr>Combine DN and Print Carton Label</vt:lpstr>
      <vt:lpstr>Combine LCM CT Label and Print PN# Label</vt:lpstr>
      <vt:lpstr>Combine PLT and Print LCM Pallet Number Label</vt:lpstr>
      <vt:lpstr>Combine PLT and Print LCM Pallet Number Label</vt:lpstr>
      <vt:lpstr>Pallet verify</vt:lpstr>
      <vt:lpstr>Pallet Weight</vt:lpstr>
      <vt:lpstr>投影片 14</vt:lpstr>
      <vt:lpstr>Combine KP CT and Print Rev. Label Offline</vt:lpstr>
      <vt:lpstr>Print Key Parts HP PN Label</vt:lpstr>
      <vt:lpstr>Combine DN and Print Key Parts Carton Label</vt:lpstr>
      <vt:lpstr>Combine DN and Print Key Parts Carton Label</vt:lpstr>
      <vt:lpstr>Pallet verify</vt:lpstr>
      <vt:lpstr>Pallet Weight</vt:lpstr>
      <vt:lpstr>投影片 21</vt:lpstr>
      <vt:lpstr>Combine DN and Print Carton Label</vt:lpstr>
      <vt:lpstr>Combine DN and Print Button Case Carton Label</vt:lpstr>
      <vt:lpstr>Combine DN and Print MB Carton Label</vt:lpstr>
      <vt:lpstr>Print Pallet Label offline</vt:lpstr>
      <vt:lpstr>投影片 26</vt:lpstr>
      <vt:lpstr>单体称重  for  146</vt:lpstr>
      <vt:lpstr>查询单体重量 For 146</vt:lpstr>
      <vt:lpstr>栈板规格维护</vt:lpstr>
      <vt:lpstr>DeliveryNo删除船务（FRU&amp;146)</vt:lpstr>
      <vt:lpstr>投影片 31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ies105642</cp:lastModifiedBy>
  <cp:revision>806</cp:revision>
  <dcterms:created xsi:type="dcterms:W3CDTF">2011-11-21T08:46:03Z</dcterms:created>
  <dcterms:modified xsi:type="dcterms:W3CDTF">2013-04-08T01:06:25Z</dcterms:modified>
</cp:coreProperties>
</file>